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8" r:id="rId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2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 sz="1800" b="1" u="sng" dirty="0"/>
              <a:t>Федеральный бюджет </a:t>
            </a:r>
          </a:p>
          <a:p>
            <a:pPr>
              <a:defRPr sz="2400"/>
            </a:pPr>
            <a:r>
              <a:rPr lang="ru-RU" sz="2000" b="1" u="sng" dirty="0"/>
              <a:t> </a:t>
            </a:r>
            <a:r>
              <a:rPr lang="ru-RU" sz="2000" b="1" u="sng" dirty="0">
                <a:solidFill>
                  <a:schemeClr val="accent4">
                    <a:lumMod val="75000"/>
                  </a:schemeClr>
                </a:solidFill>
              </a:rPr>
              <a:t>172,9 млн. рублей</a:t>
            </a:r>
          </a:p>
        </c:rich>
      </c:tx>
      <c:layout>
        <c:manualLayout>
          <c:xMode val="edge"/>
          <c:yMode val="edge"/>
          <c:x val="0.22185306441583624"/>
          <c:y val="5.70379846573137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00993879979845E-2"/>
          <c:y val="0.1847876015619708"/>
          <c:w val="0.96609834181875998"/>
          <c:h val="0.502802714350156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931-4D91-B7AA-841F6B81A46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C931-4D91-B7AA-841F6B81A46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931-4D91-B7AA-841F6B81A46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931-4D91-B7AA-841F6B81A46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C931-4D91-B7AA-841F6B81A46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C931-4D91-B7AA-841F6B81A462}"/>
              </c:ext>
            </c:extLst>
          </c:dPt>
          <c:dLbls>
            <c:dLbl>
              <c:idx val="0"/>
              <c:layout>
                <c:manualLayout>
                  <c:x val="-7.8464286828329552E-2"/>
                  <c:y val="3.57457359053435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
</a:t>
                    </a: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0,8%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7898011332068"/>
                      <c:h val="9.9329084178168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931-4D91-B7AA-841F6B81A462}"/>
                </c:ext>
              </c:extLst>
            </c:dLbl>
            <c:dLbl>
              <c:idx val="1"/>
              <c:layout>
                <c:manualLayout>
                  <c:x val="-8.1205761685108235E-2"/>
                  <c:y val="3.2386595521750812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
</a:t>
                    </a: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4 %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191015813058"/>
                      <c:h val="9.11924213307243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C931-4D91-B7AA-841F6B81A462}"/>
                </c:ext>
              </c:extLst>
            </c:dLbl>
            <c:dLbl>
              <c:idx val="2"/>
              <c:layout>
                <c:manualLayout>
                  <c:x val="-7.0750110599344856E-2"/>
                  <c:y val="-7.0174607898083182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
</a:t>
                    </a: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4,9 %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443508485360733"/>
                      <c:h val="0.12128777429304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31-4D91-B7AA-841F6B81A462}"/>
                </c:ext>
              </c:extLst>
            </c:dLbl>
            <c:dLbl>
              <c:idx val="3"/>
              <c:layout>
                <c:manualLayout>
                  <c:x val="-1.1566539821797873E-2"/>
                  <c:y val="-6.1749206427306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baseline="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12,8 %</a:t>
                    </a:r>
                    <a:endParaRPr lang="en-US" sz="2000" b="1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5267525186258"/>
                      <c:h val="0.1199283046375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931-4D91-B7AA-841F6B81A462}"/>
                </c:ext>
              </c:extLst>
            </c:dLbl>
            <c:dLbl>
              <c:idx val="4"/>
              <c:layout>
                <c:manualLayout>
                  <c:x val="0"/>
                  <c:y val="4.083196479465853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18,8  %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31292819316374"/>
                      <c:h val="0.113748486692626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C931-4D91-B7AA-841F6B81A462}"/>
                </c:ext>
              </c:extLst>
            </c:dLbl>
            <c:dLbl>
              <c:idx val="5"/>
              <c:layout>
                <c:manualLayout>
                  <c:x val="0"/>
                  <c:y val="-0.2001165546728532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
</a:t>
                    </a: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62,7 %</a:t>
                    </a:r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59722993741435"/>
                      <c:h val="0.1088252906912619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C931-4D91-B7AA-841F6B81A4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Договоры купли-продажи лесных насаждений - 1,3 млн. руб.</c:v>
                </c:pt>
                <c:pt idx="2">
                  <c:v>Неустойки, пени и штрафы - 8,4 млн.руб.</c:v>
                </c:pt>
                <c:pt idx="3">
                  <c:v>Договоры аренды лесных участков - 22,2 млн. руб</c:v>
                </c:pt>
                <c:pt idx="4">
                  <c:v>Безнадежные к взысканию (исключенные из ЕГРЮЛ и ЕГРИП) - 32,5 млн. руб.</c:v>
                </c:pt>
                <c:pt idx="5">
                  <c:v>Договоры аренды с ООО "Крестецкий ЛПК"- 108,5 млн.руб.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1.3</c:v>
                </c:pt>
                <c:pt idx="2">
                  <c:v>8.4</c:v>
                </c:pt>
                <c:pt idx="3">
                  <c:v>22.2</c:v>
                </c:pt>
                <c:pt idx="4">
                  <c:v>32.5</c:v>
                </c:pt>
                <c:pt idx="5">
                  <c:v>108.5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1-4D91-B7AA-841F6B81A46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layout>
        <c:manualLayout>
          <c:xMode val="edge"/>
          <c:yMode val="edge"/>
          <c:x val="3.1731144466646675E-2"/>
          <c:y val="0.60168245162146983"/>
          <c:w val="0.94227372998637771"/>
          <c:h val="0.39831754837853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824107706862328E-2"/>
          <c:y val="8.5211353972927631E-2"/>
          <c:w val="0.93996108937810119"/>
          <c:h val="0.6403808378278721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Областной бюджет</c:v>
                </c:pt>
              </c:strCache>
            </c:strRef>
          </c:tx>
          <c:explosion val="25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1FD3-44AB-9B7F-F5E020EBDD5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FD3-44AB-9B7F-F5E020EBDD5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FD3-44AB-9B7F-F5E020EBDD5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1FD3-44AB-9B7F-F5E020EBDD59}"/>
              </c:ext>
            </c:extLst>
          </c:dPt>
          <c:dLbls>
            <c:dLbl>
              <c:idx val="0"/>
              <c:layout>
                <c:manualLayout>
                  <c:x val="-6.1489994565571728E-2"/>
                  <c:y val="-1.015695078627428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0,3 %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132342102833644"/>
                      <c:h val="8.674855558739444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FD3-44AB-9B7F-F5E020EBDD59}"/>
                </c:ext>
              </c:extLst>
            </c:dLbl>
            <c:dLbl>
              <c:idx val="1"/>
              <c:layout>
                <c:manualLayout>
                  <c:x val="-0.52899028165071893"/>
                  <c:y val="0.1001808202794402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dirty="0">
                        <a:solidFill>
                          <a:schemeClr val="tx1"/>
                        </a:solidFill>
                      </a:rPr>
                      <a:t>93,0 %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05679494140711"/>
                      <c:h val="6.55905006127410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D3-44AB-9B7F-F5E020EBDD59}"/>
                </c:ext>
              </c:extLst>
            </c:dLbl>
            <c:dLbl>
              <c:idx val="2"/>
              <c:layout>
                <c:manualLayout>
                  <c:x val="-1.4941920163344153E-2"/>
                  <c:y val="5.97394120300218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baseline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1,3 </a:t>
                    </a:r>
                    <a:r>
                      <a:rPr lang="en-US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87755892336471"/>
                      <c:h val="6.55905292337943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D3-44AB-9B7F-F5E020EBDD59}"/>
                </c:ext>
              </c:extLst>
            </c:dLbl>
            <c:dLbl>
              <c:idx val="3"/>
              <c:layout>
                <c:manualLayout>
                  <c:x val="0.29406274430552076"/>
                  <c:y val="-0.5875016090369596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baseline="0" dirty="0">
                        <a:solidFill>
                          <a:schemeClr val="tx1"/>
                        </a:solidFill>
                      </a:rPr>
                      <a:t>5,4 %</a:t>
                    </a:r>
                    <a:endParaRPr lang="en-US" sz="18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02494402030445"/>
                      <c:h val="6.69417770106823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1FD3-44AB-9B7F-F5E020EBDD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Неустойки, пени - 0,4 млн. руб.</c:v>
                </c:pt>
                <c:pt idx="1">
                  <c:v>Договоры аренды леных участков  - 7,6 млн. руб.</c:v>
                </c:pt>
                <c:pt idx="2">
                  <c:v> Безнадежные к взысканию (исключенные из ЕГРЮЛ и ЕГРИП) - 1,9 млн. руб.</c:v>
                </c:pt>
                <c:pt idx="3">
                  <c:v>Договоры аренды по ООО "Крестецкий ЛПК" - 130,0 млн.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</c:v>
                </c:pt>
                <c:pt idx="1">
                  <c:v>7.6</c:v>
                </c:pt>
                <c:pt idx="2">
                  <c:v>1.9</c:v>
                </c:pt>
                <c:pt idx="3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D3-44AB-9B7F-F5E020EBDD59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295682326376875E-2"/>
          <c:y val="0.68185172659772419"/>
          <c:w val="0.92170431767362315"/>
          <c:h val="0.31758831965863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00839563445074E-2"/>
          <c:y val="0.11383457393622931"/>
          <c:w val="0.88718304108938217"/>
          <c:h val="0.776923791732331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ФБ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1289395801204357E-2"/>
                  <c:y val="1.51460949883147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276,0 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43753404093312"/>
                      <c:h val="5.696728141317631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04D2-4D0E-964E-B5C9D37E59FE}"/>
                </c:ext>
              </c:extLst>
            </c:dLbl>
            <c:dLbl>
              <c:idx val="1"/>
              <c:layout>
                <c:manualLayout>
                  <c:x val="3.2148689049383693E-2"/>
                  <c:y val="1.092747930343134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/>
                      <a:t>361,8 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03867230650975"/>
                      <c:h val="5.928527782627326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4D2-4D0E-964E-B5C9D37E5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68.2</c:v>
                </c:pt>
                <c:pt idx="1">
                  <c:v>72.900000000000006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2-4D0E-964E-B5C9D37E59F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4.2703665225990201E-2"/>
                  <c:y val="-4.599846411598238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1" dirty="0">
                        <a:solidFill>
                          <a:schemeClr val="tx1"/>
                        </a:solidFill>
                      </a:rPr>
                      <a:t>194,7 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508166662602076"/>
                      <c:h val="4.68890361388417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4D2-4D0E-964E-B5C9D37E59FE}"/>
                </c:ext>
              </c:extLst>
            </c:dLbl>
            <c:dLbl>
              <c:idx val="1"/>
              <c:layout>
                <c:manualLayout>
                  <c:x val="3.9864234986658545E-2"/>
                  <c:y val="9.696679514416184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dirty="0"/>
                      <a:t>252,4 млн. руб.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41491595784751"/>
                      <c:h val="5.67657165076896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4D2-4D0E-964E-B5C9D37E5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43.9</c:v>
                </c:pt>
                <c:pt idx="1">
                  <c:v>57.2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D2-4D0E-964E-B5C9D37E59F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Итого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3.4185761826265405E-2"/>
                  <c:y val="1.2597969072397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470,6 млн. руб.</a:t>
                    </a:r>
                    <a:endParaRPr lang="ru-RU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53068087285694"/>
                      <c:h val="5.94868427317599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04D2-4D0E-964E-B5C9D37E59FE}"/>
                </c:ext>
              </c:extLst>
            </c:dLbl>
            <c:dLbl>
              <c:idx val="1"/>
              <c:layout>
                <c:manualLayout>
                  <c:x val="3.559100784197769E-2"/>
                  <c:y val="9.667782042646006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400" b="1" baseline="0" dirty="0">
                        <a:solidFill>
                          <a:schemeClr val="tx1"/>
                        </a:solidFill>
                      </a:rPr>
                      <a:t>614,2 млн. руб.</a:t>
                    </a:r>
                    <a:endParaRPr lang="ru-RU" sz="1400" b="1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15901123904029"/>
                      <c:h val="5.676571650768961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4D2-4D0E-964E-B5C9D37E59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112.1</c:v>
                </c:pt>
                <c:pt idx="1">
                  <c:v>130.1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D2-4D0E-964E-B5C9D37E59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43314840"/>
        <c:axId val="243315168"/>
        <c:axId val="238805632"/>
      </c:bar3DChart>
      <c:catAx>
        <c:axId val="24331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15168"/>
        <c:crosses val="autoZero"/>
        <c:auto val="1"/>
        <c:lblAlgn val="ctr"/>
        <c:lblOffset val="100"/>
        <c:noMultiLvlLbl val="0"/>
      </c:catAx>
      <c:valAx>
        <c:axId val="24331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14840"/>
        <c:crosses val="autoZero"/>
        <c:crossBetween val="between"/>
      </c:valAx>
      <c:serAx>
        <c:axId val="2388056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315168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689089222194084"/>
          <c:y val="0.88512557446180951"/>
          <c:w val="0.31086961140689928"/>
          <c:h val="0.102219325831948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28294C-BAF4-4370-921B-991DA072E725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7CB98-9B8D-4AB8-9DC3-47EDC685DA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852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1F78E1-C65E-4CBE-906A-8F122E1E7BD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70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31">
            <a:extLst>
              <a:ext uri="{FF2B5EF4-FFF2-40B4-BE49-F238E27FC236}">
                <a16:creationId xmlns:a16="http://schemas.microsoft.com/office/drawing/2014/main" id="{CB9B41A9-3075-4BAB-9C98-29149F26A8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" y="6048025"/>
            <a:ext cx="9116981" cy="800181"/>
          </a:xfrm>
          <a:prstGeom prst="rect">
            <a:avLst/>
          </a:prstGeom>
          <a:ln>
            <a:gradFill>
              <a:gsLst>
                <a:gs pos="26000">
                  <a:schemeClr val="accent1">
                    <a:lumMod val="5000"/>
                    <a:lumOff val="95000"/>
                  </a:schemeClr>
                </a:gs>
                <a:gs pos="59000">
                  <a:schemeClr val="accent1">
                    <a:lumMod val="45000"/>
                    <a:lumOff val="55000"/>
                  </a:schemeClr>
                </a:gs>
                <a:gs pos="85000">
                  <a:schemeClr val="accent1">
                    <a:lumMod val="45000"/>
                    <a:lumOff val="55000"/>
                    <a:alpha val="54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round/>
          </a:ln>
          <a:extLst/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73D3D-95CD-4265-B43C-035B746F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88041"/>
            <a:ext cx="8388931" cy="432048"/>
          </a:xfrm>
        </p:spPr>
        <p:txBody>
          <a:bodyPr>
            <a:noAutofit/>
          </a:bodyPr>
          <a:lstStyle/>
          <a:p>
            <a:r>
              <a:rPr lang="ru-RU" sz="2000" b="1" dirty="0"/>
              <a:t>Задолженность по плате за использование лесов на 01.01.2019 г.-</a:t>
            </a:r>
            <a:br>
              <a:rPr lang="ru-RU" sz="2000" b="1" dirty="0"/>
            </a:br>
            <a:r>
              <a:rPr lang="ru-RU" sz="2000" b="1" dirty="0"/>
              <a:t>312,8  млн. рублей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6932107A-D6AD-42E2-BA92-73E2F4A14F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0536610"/>
              </p:ext>
            </p:extLst>
          </p:nvPr>
        </p:nvGraphicFramePr>
        <p:xfrm>
          <a:off x="180021" y="151738"/>
          <a:ext cx="4391979" cy="59345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AFE1CCD0-074C-4ED8-9C68-B473A0F60E0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1607681"/>
              </p:ext>
            </p:extLst>
          </p:nvPr>
        </p:nvGraphicFramePr>
        <p:xfrm>
          <a:off x="4139951" y="1124744"/>
          <a:ext cx="5076891" cy="4933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AA36DBD1-0CBD-46BD-8613-70D4681561BD}"/>
              </a:ext>
            </a:extLst>
          </p:cNvPr>
          <p:cNvSpPr/>
          <p:nvPr/>
        </p:nvSpPr>
        <p:spPr>
          <a:xfrm>
            <a:off x="5580112" y="486725"/>
            <a:ext cx="3040603" cy="68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u="sng" dirty="0">
                <a:solidFill>
                  <a:schemeClr val="tx2">
                    <a:lumMod val="75000"/>
                  </a:schemeClr>
                </a:solidFill>
              </a:rPr>
              <a:t>Областной бюджет </a:t>
            </a:r>
          </a:p>
          <a:p>
            <a:pPr algn="ctr">
              <a:defRPr sz="1862" b="1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sz="2000" u="sng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u="sng" dirty="0">
                <a:solidFill>
                  <a:schemeClr val="accent4">
                    <a:lumMod val="75000"/>
                  </a:schemeClr>
                </a:solidFill>
              </a:rPr>
              <a:t>139,9 млн. рублей</a:t>
            </a:r>
          </a:p>
        </p:txBody>
      </p:sp>
      <p:pic>
        <p:nvPicPr>
          <p:cNvPr id="13" name="Рисунок 33">
            <a:extLst>
              <a:ext uri="{FF2B5EF4-FFF2-40B4-BE49-F238E27FC236}">
                <a16:creationId xmlns:a16="http://schemas.microsoft.com/office/drawing/2014/main" id="{CE1F5A7B-0E43-4632-9701-1D8CDE120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9" y="48897"/>
            <a:ext cx="553459" cy="63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Рисунок 33">
            <a:extLst>
              <a:ext uri="{FF2B5EF4-FFF2-40B4-BE49-F238E27FC236}">
                <a16:creationId xmlns:a16="http://schemas.microsoft.com/office/drawing/2014/main" id="{8FE10E1E-AA74-444C-995A-15A552E6A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694" y="6141615"/>
            <a:ext cx="562260" cy="63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stomShape 1">
            <a:extLst>
              <a:ext uri="{FF2B5EF4-FFF2-40B4-BE49-F238E27FC236}">
                <a16:creationId xmlns:a16="http://schemas.microsoft.com/office/drawing/2014/main" id="{E886BE29-0C3E-43F9-A5C0-8BF2BE50B09F}"/>
              </a:ext>
            </a:extLst>
          </p:cNvPr>
          <p:cNvSpPr/>
          <p:nvPr/>
        </p:nvSpPr>
        <p:spPr>
          <a:xfrm>
            <a:off x="303748" y="6150361"/>
            <a:ext cx="3500946" cy="63258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>
            <a:lvl1pPr marL="111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sz="1100" dirty="0">
              <a:solidFill>
                <a:schemeClr val="bg1"/>
              </a:solidFill>
              <a:latin typeface="Cambria" pitchFamily="18" charset="0"/>
            </a:endParaRPr>
          </a:p>
          <a:p>
            <a:r>
              <a:rPr lang="ru-RU" sz="1100" dirty="0">
                <a:solidFill>
                  <a:schemeClr val="bg1"/>
                </a:solidFill>
                <a:latin typeface="Cambria" pitchFamily="18" charset="0"/>
              </a:rPr>
              <a:t>МИНИСТЕРСТВО ПРИРОДНЫХ РЕСУРСОВ, ЛЕСНОГО ХОЗЯЙСТВА И ЭКОЛОГИИ НОВГОРОДСКОЙ ОБЛАСТИ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4321EADE-2A8C-4B8C-8DD4-DA270BB64A74}"/>
              </a:ext>
            </a:extLst>
          </p:cNvPr>
          <p:cNvSpPr/>
          <p:nvPr/>
        </p:nvSpPr>
        <p:spPr>
          <a:xfrm>
            <a:off x="7858125" y="6343650"/>
            <a:ext cx="12580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Слайд № 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180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68122A-DC2D-4496-9885-08B893EA9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b="1" dirty="0"/>
              <a:t>Плата за использование лесов на 01.01.2019 года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D654D70-5B04-48C6-B52F-4014896FA4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829178"/>
              </p:ext>
            </p:extLst>
          </p:nvPr>
        </p:nvGraphicFramePr>
        <p:xfrm>
          <a:off x="0" y="836712"/>
          <a:ext cx="9036496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1240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85</Words>
  <Application>Microsoft Office PowerPoint</Application>
  <PresentationFormat>Экран (4:3)</PresentationFormat>
  <Paragraphs>26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</vt:lpstr>
      <vt:lpstr>Times New Roman</vt:lpstr>
      <vt:lpstr>Тема Office</vt:lpstr>
      <vt:lpstr>Задолженность по плате за использование лесов на 01.01.2019 г.- 312,8  млн. рублей</vt:lpstr>
      <vt:lpstr>Плата за использование лесов на 01.01.2019 года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Задолженность по плате за использование лесов на 01.04.2018 г.- 261,5  млн. рублей.</dc:title>
  <cp:lastModifiedBy>User</cp:lastModifiedBy>
  <cp:revision>125</cp:revision>
  <cp:lastPrinted>2019-01-22T12:42:54Z</cp:lastPrinted>
  <dcterms:modified xsi:type="dcterms:W3CDTF">2019-01-22T12:44:07Z</dcterms:modified>
</cp:coreProperties>
</file>