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4"/>
  </p:notesMasterIdLst>
  <p:sldIdLst>
    <p:sldId id="317" r:id="rId2"/>
    <p:sldId id="318" r:id="rId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угорская-ЮЕ" initials="Б" lastIdx="1" clrIdx="0">
    <p:extLst>
      <p:ext uri="{19B8F6BF-5375-455C-9EA6-DF929625EA0E}">
        <p15:presenceInfo xmlns:p15="http://schemas.microsoft.com/office/powerpoint/2012/main" userId="Бугорская-ЮЕ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97" autoAdjust="0"/>
    <p:restoredTop sz="94660"/>
  </p:normalViewPr>
  <p:slideViewPr>
    <p:cSldViewPr>
      <p:cViewPr varScale="1">
        <p:scale>
          <a:sx n="110" d="100"/>
          <a:sy n="110" d="100"/>
        </p:scale>
        <p:origin x="12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79689382399425E-4"/>
          <c:y val="0.24983166145447125"/>
          <c:w val="0.84451298891276083"/>
          <c:h val="0.4387039670697117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931-4D91-B7AA-841F6B81A46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C931-4D91-B7AA-841F6B81A46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931-4D91-B7AA-841F6B81A46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931-4D91-B7AA-841F6B81A462}"/>
              </c:ext>
            </c:extLst>
          </c:dPt>
          <c:dLbls>
            <c:dLbl>
              <c:idx val="0"/>
              <c:layout>
                <c:manualLayout>
                  <c:x val="-3.4777058314275355E-2"/>
                  <c:y val="1.71866425615999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="1" baseline="0" dirty="0">
                        <a:solidFill>
                          <a:schemeClr val="tx1"/>
                        </a:solidFill>
                      </a:rPr>
                      <a:t>43 %</a:t>
                    </a:r>
                    <a:endParaRPr lang="en-US" sz="1600" b="1" baseline="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365552972978507"/>
                      <c:h val="9.9329122321248312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3.7155092146254322E-2"/>
                  <c:y val="-7.320321223583354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="1" baseline="0" dirty="0" smtClean="0">
                        <a:solidFill>
                          <a:schemeClr val="tx1"/>
                        </a:solidFill>
                      </a:rPr>
                      <a:t>38 </a:t>
                    </a:r>
                    <a:r>
                      <a:rPr lang="en-US" sz="1600" b="1" baseline="0" dirty="0">
                        <a:solidFill>
                          <a:schemeClr val="tx1"/>
                        </a:solidFill>
                      </a:rPr>
                      <a:t>%</a:t>
                    </a:r>
                    <a:endParaRPr lang="en-US" sz="1600" b="1" baseline="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08963476444508"/>
                      <c:h val="8.2819812358620001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1.3971432101068403E-3"/>
                  <c:y val="-4.896696927838809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aseline="0" dirty="0">
                        <a:latin typeface="+mn-lt"/>
                      </a:rPr>
                      <a:t>
</a:t>
                    </a:r>
                    <a:r>
                      <a:rPr lang="en-US" sz="1600" b="1" baseline="0" dirty="0" smtClean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rPr>
                      <a:t> 19 %</a:t>
                    </a:r>
                    <a:endParaRPr lang="en-US" sz="1600" b="1" baseline="0" dirty="0">
                      <a:solidFill>
                        <a:schemeClr val="tx1"/>
                      </a:solidFill>
                      <a:latin typeface="+mn-lt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51618500109528"/>
                      <c:h val="0.12128765045279453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30384845712263991"/>
                  <c:y val="-0.1459797043683034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="1" baseline="0" dirty="0">
                        <a:solidFill>
                          <a:schemeClr val="tx1"/>
                        </a:solidFill>
                      </a:rPr>
                      <a:t>65,0 %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041624369070398"/>
                      <c:h val="0.1292674326919529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"/>
                  <c:y val="1.151443981590213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rPr>
                      <a:t>62,7</a:t>
                    </a:r>
                    <a:r>
                      <a:rPr lang="en-US" sz="1600" b="1" baseline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rPr>
                      <a:t> %</a:t>
                    </a:r>
                    <a:endParaRPr lang="en-US" sz="1600" b="1" dirty="0">
                      <a:solidFill>
                        <a:schemeClr val="tx1"/>
                      </a:solidFill>
                      <a:latin typeface="+mn-lt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031292819316374"/>
                      <c:h val="0.11374848669262699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2.4891688858857662E-3"/>
                  <c:y val="7.166463980800008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aseline="0" dirty="0"/>
                      <a:t>
</a:t>
                    </a:r>
                    <a:fld id="{5565DB8B-3070-4142-A77B-D81D7409C75F}" type="PERCENTAGE">
                      <a:rPr lang="en-US" sz="1600" b="1" baseline="0">
                        <a:solidFill>
                          <a:schemeClr val="tx1"/>
                        </a:solidFill>
                      </a:rPr>
                      <a:pPr>
                        <a:defRPr sz="1600"/>
                      </a:pPr>
                      <a:t>[ПРОЦЕНТ]</a:t>
                    </a:fld>
                    <a:endParaRPr lang="en-US" sz="16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159722993741435"/>
                      <c:h val="0.10882529069126194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федеральный бюджет - 171,5 млн.руб.</c:v>
                </c:pt>
                <c:pt idx="1">
                  <c:v>областной бюджет  - 149,8 млн. руб.</c:v>
                </c:pt>
                <c:pt idx="2">
                  <c:v>местные бюджеты - 76,3 млн.руб.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171.5</c:v>
                </c:pt>
                <c:pt idx="1">
                  <c:v>149.80000000000001</c:v>
                </c:pt>
                <c:pt idx="2">
                  <c:v>76.3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931-4D91-B7AA-841F6B81A462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64208657148574533"/>
          <c:y val="0.43397261926037661"/>
          <c:w val="0.34053281985731032"/>
          <c:h val="0.29848466906673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1100" b="1" i="0" u="none" strike="noStrike" kern="1200" baseline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blipFill dpi="0" rotWithShape="1">
      <a:blip xmlns:r="http://schemas.openxmlformats.org/officeDocument/2006/relationships" r:embed="rId3">
        <a:alphaModFix amt="12000"/>
      </a:blip>
      <a:srcRect/>
      <a:tile tx="0" ty="0" sx="100000" sy="100000" flip="none" algn="tl"/>
    </a:blipFill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7111986001749784E-2"/>
          <c:y val="5.5884652521812551E-2"/>
          <c:w val="0.87746084864391949"/>
          <c:h val="0.8046390074438142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ФБ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.11115059055118111"/>
                  <c:y val="-2.4907941794574057E-3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184,3м</a:t>
                    </a:r>
                    <a:r>
                      <a:rPr lang="ru-RU" dirty="0" smtClean="0"/>
                      <a:t>лн</a:t>
                    </a:r>
                    <a:r>
                      <a:rPr lang="ru-RU" dirty="0"/>
                      <a:t>.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3259842519685041E-2"/>
                  <c:y val="3.368871044314221E-3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195,1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млн.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на 01.07.2019</c:v>
                </c:pt>
                <c:pt idx="1">
                  <c:v>на 01.07.2020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184.3</c:v>
                </c:pt>
                <c:pt idx="1">
                  <c:v>195.1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6E6-4DA7-A0A0-1CB7198DA39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8259186351705982E-2"/>
                  <c:y val="-1.2158567270587541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148,3 </a:t>
                    </a:r>
                    <a:r>
                      <a:rPr lang="ru-RU" dirty="0"/>
                      <a:t>млн.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6E6-4DA7-A0A0-1CB7198DA39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3197615923009621E-2"/>
                  <c:y val="7.1771773022883765E-3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171,8 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млн.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6E6-4DA7-A0A0-1CB7198DA39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 01.07.2019</c:v>
                </c:pt>
                <c:pt idx="1">
                  <c:v>на 01.07.2020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148.30000000000001</c:v>
                </c:pt>
                <c:pt idx="1">
                  <c:v>171.8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6E6-4DA7-A0A0-1CB7198DA39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Итого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4185804899387627E-2"/>
                  <c:y val="1.9839061562464667E-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332,6 млн</a:t>
                    </a:r>
                    <a:r>
                      <a:rPr lang="ru-RU" dirty="0"/>
                      <a:t>.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6E6-4DA7-A0A0-1CB7198DA39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5590988626421592E-2"/>
                  <c:y val="-4.1047018377520211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366,9 </a:t>
                    </a:r>
                    <a:r>
                      <a:rPr lang="ru-RU" dirty="0"/>
                      <a:t>млн.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6E6-4DA7-A0A0-1CB7198DA39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на 01.07.2019</c:v>
                </c:pt>
                <c:pt idx="1">
                  <c:v>на 01.07.2020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332.6</c:v>
                </c:pt>
                <c:pt idx="1">
                  <c:v>366.9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6E6-4DA7-A0A0-1CB7198DA3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1377360"/>
        <c:axId val="131377752"/>
        <c:axId val="89798504"/>
      </c:bar3DChart>
      <c:catAx>
        <c:axId val="13137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377752"/>
        <c:crosses val="autoZero"/>
        <c:auto val="1"/>
        <c:lblAlgn val="ctr"/>
        <c:lblOffset val="100"/>
        <c:noMultiLvlLbl val="0"/>
      </c:catAx>
      <c:valAx>
        <c:axId val="131377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377360"/>
        <c:crosses val="autoZero"/>
        <c:crossBetween val="between"/>
      </c:valAx>
      <c:serAx>
        <c:axId val="8979850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rgbClr val="FFFFFF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alpha val="1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377752"/>
        <c:crosses val="autoZero"/>
      </c:serAx>
      <c:spPr>
        <a:blipFill dpi="0" rotWithShape="1">
          <a:blip xmlns:r="http://schemas.openxmlformats.org/officeDocument/2006/relationships" r:embed="rId3">
            <a:alphaModFix amt="0"/>
          </a:blip>
          <a:srcRect/>
          <a:stretch>
            <a:fillRect/>
          </a:stretch>
        </a:blipFill>
        <a:ln>
          <a:solidFill>
            <a:schemeClr val="accent1">
              <a:alpha val="85000"/>
            </a:schemeClr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>
          <a:glow rad="127000">
            <a:schemeClr val="accent1">
              <a:alpha val="27000"/>
            </a:schemeClr>
          </a:glow>
        </a:effectLst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9ED16035-E975-4ECB-921C-D461127F16CB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018E10B9-BCA8-4622-8891-942CF93116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316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44">
              <a:defRPr/>
            </a:pPr>
            <a:fld id="{892BEB87-DEDA-4888-A5BD-638BCD720DCE}" type="slidenum">
              <a:rPr lang="ru-RU" sz="13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defTabSz="457144">
                <a:defRPr/>
              </a:pPr>
              <a:t>1</a:t>
            </a:fld>
            <a:endParaRPr lang="ru-RU" sz="13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28851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авительство 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858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авительство НО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231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авительство НО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752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7832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140" y="273564"/>
            <a:ext cx="8229138" cy="114485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140" y="1604494"/>
            <a:ext cx="8229138" cy="397712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10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407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79"/>
            <a:ext cx="7772400" cy="14401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3840480"/>
            <a:ext cx="6400799" cy="1714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>
          <a:xfrm>
            <a:off x="3108634" y="6378632"/>
            <a:ext cx="2926732" cy="3426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>
          <a:xfrm>
            <a:off x="457473" y="6378632"/>
            <a:ext cx="2102739" cy="3426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E3B33-E3BB-4DA7-A7BF-BE3FD420D698}" type="datetimeFigureOut">
              <a:rPr lang="en-US"/>
              <a:pPr>
                <a:defRPr/>
              </a:pPr>
              <a:t>7/16/2020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>
          <a:xfrm>
            <a:off x="6583789" y="6378632"/>
            <a:ext cx="2102740" cy="3426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FC658-322C-475F-9611-8FBB10EA04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3089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 userDrawn="1"/>
        </p:nvCxnSpPr>
        <p:spPr>
          <a:xfrm>
            <a:off x="685800" y="1285540"/>
            <a:ext cx="8750122" cy="0"/>
          </a:xfrm>
          <a:prstGeom prst="line">
            <a:avLst/>
          </a:prstGeom>
          <a:ln w="28575">
            <a:solidFill>
              <a:srgbClr val="F348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01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</p:sldLayoutIdLst>
  <p:hf hdr="0" ftr="0" dt="0"/>
  <p:txStyles>
    <p:titleStyle>
      <a:lvl1pPr algn="l" defTabSz="862283" rtl="0" eaLnBrk="1" latinLnBrk="0" hangingPunct="1">
        <a:lnSpc>
          <a:spcPct val="90000"/>
        </a:lnSpc>
        <a:spcBef>
          <a:spcPct val="0"/>
        </a:spcBef>
        <a:buNone/>
        <a:defRPr sz="2641" kern="1200">
          <a:solidFill>
            <a:srgbClr val="004B57"/>
          </a:solidFill>
          <a:latin typeface="Fedra Sans Pro Medium" panose="020B0604040000020004" pitchFamily="34" charset="0"/>
          <a:ea typeface="+mj-ea"/>
          <a:cs typeface="+mj-cs"/>
        </a:defRPr>
      </a:lvl1pPr>
    </p:titleStyle>
    <p:bodyStyle>
      <a:lvl1pPr marL="215571" indent="-215571" algn="l" defTabSz="862283" rtl="0" eaLnBrk="1" latinLnBrk="0" hangingPunct="1">
        <a:lnSpc>
          <a:spcPct val="90000"/>
        </a:lnSpc>
        <a:spcBef>
          <a:spcPts val="943"/>
        </a:spcBef>
        <a:buFont typeface="Arial" panose="020B0604020202020204" pitchFamily="34" charset="0"/>
        <a:buChar char="•"/>
        <a:defRPr sz="1508" kern="1200">
          <a:solidFill>
            <a:srgbClr val="004B57"/>
          </a:solidFill>
          <a:latin typeface="Fedra Sans Pro Book" panose="020B0504040000020004" pitchFamily="34" charset="0"/>
          <a:ea typeface="+mn-ea"/>
          <a:cs typeface="+mn-cs"/>
        </a:defRPr>
      </a:lvl1pPr>
      <a:lvl2pPr marL="646712" indent="-215571" algn="l" defTabSz="86228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508" kern="1200">
          <a:solidFill>
            <a:srgbClr val="004B57"/>
          </a:solidFill>
          <a:latin typeface="Fedra Sans Pro Book" panose="020B0504040000020004" pitchFamily="34" charset="0"/>
          <a:ea typeface="+mn-ea"/>
          <a:cs typeface="+mn-cs"/>
        </a:defRPr>
      </a:lvl2pPr>
      <a:lvl3pPr marL="1077854" indent="-215571" algn="l" defTabSz="86228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508" kern="1200">
          <a:solidFill>
            <a:srgbClr val="004B57"/>
          </a:solidFill>
          <a:latin typeface="Fedra Sans Pro Book" panose="020B0504040000020004" pitchFamily="34" charset="0"/>
          <a:ea typeface="+mn-ea"/>
          <a:cs typeface="+mn-cs"/>
        </a:defRPr>
      </a:lvl3pPr>
      <a:lvl4pPr marL="1508996" indent="-215571" algn="l" defTabSz="86228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508" kern="1200">
          <a:solidFill>
            <a:srgbClr val="004B57"/>
          </a:solidFill>
          <a:latin typeface="Fedra Sans Pro Book" panose="020B0504040000020004" pitchFamily="34" charset="0"/>
          <a:ea typeface="+mn-ea"/>
          <a:cs typeface="+mn-cs"/>
        </a:defRPr>
      </a:lvl4pPr>
      <a:lvl5pPr marL="1940137" indent="-215571" algn="l" defTabSz="86228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508" kern="1200">
          <a:solidFill>
            <a:srgbClr val="004B57"/>
          </a:solidFill>
          <a:latin typeface="Fedra Sans Pro Book" panose="020B0504040000020004" pitchFamily="34" charset="0"/>
          <a:ea typeface="+mn-ea"/>
          <a:cs typeface="+mn-cs"/>
        </a:defRPr>
      </a:lvl5pPr>
      <a:lvl6pPr marL="2371279" indent="-215571" algn="l" defTabSz="86228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802420" indent="-215571" algn="l" defTabSz="86228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233562" indent="-215571" algn="l" defTabSz="86228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664703" indent="-215571" algn="l" defTabSz="86228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228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1pPr>
      <a:lvl2pPr marL="431141" algn="l" defTabSz="86228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2pPr>
      <a:lvl3pPr marL="862283" algn="l" defTabSz="86228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3pPr>
      <a:lvl4pPr marL="1293424" algn="l" defTabSz="86228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4pPr>
      <a:lvl5pPr marL="1724567" algn="l" defTabSz="86228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5pPr>
      <a:lvl6pPr marL="2155708" algn="l" defTabSz="86228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586849" algn="l" defTabSz="86228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017991" algn="l" defTabSz="86228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449132" algn="l" defTabSz="86228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>
            <a:extLst>
              <a:ext uri="{FF2B5EF4-FFF2-40B4-BE49-F238E27FC236}">
                <a16:creationId xmlns="" xmlns:a16="http://schemas.microsoft.com/office/drawing/2014/main" id="{3D6065CB-1B27-48CA-886B-D48C58903AF9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251520" y="4869160"/>
            <a:ext cx="8784976" cy="1872208"/>
          </a:xfrm>
        </p:spPr>
        <p:txBody>
          <a:bodyPr/>
          <a:lstStyle/>
          <a:p>
            <a:pPr marL="0" indent="0" algn="ctr">
              <a:buNone/>
            </a:pPr>
            <a:r>
              <a:rPr lang="ru-RU"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В целях погашения задолженности министерством приняты следующие меры: </a:t>
            </a:r>
          </a:p>
          <a:p>
            <a:r>
              <a:rPr lang="ru-RU"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находится в ССП на исполнении - </a:t>
            </a: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58,2 </a:t>
            </a:r>
            <a:r>
              <a:rPr lang="ru-RU"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млн. руб.;                                 </a:t>
            </a:r>
          </a:p>
          <a:p>
            <a:r>
              <a:rPr lang="ru-RU"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окончены с актом о невозможности взыскания </a:t>
            </a: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– 46,4 </a:t>
            </a:r>
            <a:r>
              <a:rPr lang="ru-RU"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млн. руб.; </a:t>
            </a:r>
          </a:p>
          <a:p>
            <a:r>
              <a:rPr lang="ru-RU"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организации, находящиеся в стадии ликвидации и банкротства -242,5 млн. руб.,  в т.ч. ООО «</a:t>
            </a:r>
            <a:r>
              <a:rPr lang="ru-RU" sz="1200" b="1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Крестецкий</a:t>
            </a:r>
            <a:r>
              <a:rPr lang="ru-RU"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ЛПК» - 238,5 млн. руб.;</a:t>
            </a:r>
          </a:p>
          <a:p>
            <a:r>
              <a:rPr lang="ru-RU"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безнадежная к взысканию задолженность (исключены из ЕГРЮЛ и ЕГРИП) - </a:t>
            </a: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33,1 </a:t>
            </a:r>
            <a:r>
              <a:rPr lang="ru-RU"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млн. руб.;</a:t>
            </a:r>
          </a:p>
          <a:p>
            <a:r>
              <a:rPr lang="ru-RU"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на стадии претензионно-исковой работы – </a:t>
            </a: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17,4 </a:t>
            </a:r>
            <a:r>
              <a:rPr lang="ru-RU"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млн. руб.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="" xmlns:a16="http://schemas.microsoft.com/office/drawing/2014/main" id="{6932107A-D6AD-42E2-BA92-73E2F4A14F10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20173458"/>
              </p:ext>
            </p:extLst>
          </p:nvPr>
        </p:nvGraphicFramePr>
        <p:xfrm>
          <a:off x="611560" y="1516210"/>
          <a:ext cx="8195784" cy="4577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15843" y="385352"/>
            <a:ext cx="1107705" cy="802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390952"/>
            <a:r>
              <a:rPr lang="ru-RU" altLang="ru-RU" sz="4618" dirty="0" smtClean="0">
                <a:solidFill>
                  <a:srgbClr val="E7E6E6">
                    <a:lumMod val="75000"/>
                  </a:srgbClr>
                </a:solidFill>
              </a:rPr>
              <a:t>02</a:t>
            </a:r>
            <a:endParaRPr lang="ru-RU" altLang="ru-RU" sz="4618" dirty="0">
              <a:solidFill>
                <a:srgbClr val="FF000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192" y="385351"/>
            <a:ext cx="608152" cy="704540"/>
          </a:xfrm>
          <a:prstGeom prst="rect">
            <a:avLst/>
          </a:prstGeom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4354959" y="489828"/>
            <a:ext cx="3966950" cy="735363"/>
          </a:xfrm>
          <a:prstGeom prst="rect">
            <a:avLst/>
          </a:prstGeom>
          <a:noFill/>
        </p:spPr>
        <p:txBody>
          <a:bodyPr vert="horz" lIns="78191" tIns="39095" rIns="78191" bIns="39095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defTabSz="781903"/>
            <a:r>
              <a:rPr lang="ru-RU" sz="1197" b="1" spc="34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Rasa Medium"/>
              </a:rPr>
              <a:t>МИНИСТЕРСТВО ПРИРОДНЫХ РЕСУРСОВ, ЛЕСНОГО ХОЗЯЙСТВА И ЭКОЛОГИИ  НОВГОРОДСКОЙ ОБЛАСТИ</a:t>
            </a:r>
            <a:endParaRPr lang="ru-RU" sz="1197" b="1" spc="34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F7294BA-B2CD-444A-A710-6703877C1268}"/>
              </a:ext>
            </a:extLst>
          </p:cNvPr>
          <p:cNvSpPr txBox="1"/>
          <p:nvPr/>
        </p:nvSpPr>
        <p:spPr>
          <a:xfrm>
            <a:off x="835688" y="1516210"/>
            <a:ext cx="8105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90952"/>
            <a:r>
              <a:rPr lang="ru-RU" sz="16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Задолженность по плате за использование лесов </a:t>
            </a:r>
          </a:p>
          <a:p>
            <a:pPr algn="ctr" defTabSz="390952"/>
            <a:r>
              <a:rPr lang="ru-RU" sz="16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состоянию на </a:t>
            </a:r>
            <a:r>
              <a:rPr lang="ru-RU" sz="16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01.07.2020 </a:t>
            </a:r>
            <a:r>
              <a:rPr lang="ru-RU" sz="16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 – </a:t>
            </a:r>
            <a:r>
              <a:rPr lang="ru-RU" sz="16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397,6 </a:t>
            </a:r>
            <a:r>
              <a:rPr lang="ru-RU" sz="16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рублей</a:t>
            </a:r>
          </a:p>
        </p:txBody>
      </p:sp>
    </p:spTree>
    <p:extLst>
      <p:ext uri="{BB962C8B-B14F-4D97-AF65-F5344CB8AC3E}">
        <p14:creationId xmlns:p14="http://schemas.microsoft.com/office/powerpoint/2010/main" val="3746859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15843" y="385351"/>
            <a:ext cx="1107705" cy="750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276" dirty="0">
                <a:solidFill>
                  <a:schemeClr val="bg2">
                    <a:lumMod val="75000"/>
                  </a:schemeClr>
                </a:solidFill>
              </a:rPr>
              <a:t>0</a:t>
            </a:r>
            <a:r>
              <a:rPr lang="ru-RU" altLang="ru-RU" sz="4276" dirty="0">
                <a:solidFill>
                  <a:srgbClr val="FF0000"/>
                </a:solidFill>
              </a:rPr>
              <a:t>1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192" y="419856"/>
            <a:ext cx="608152" cy="704540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4354959" y="489828"/>
            <a:ext cx="3966950" cy="735363"/>
          </a:xfrm>
          <a:prstGeom prst="rect">
            <a:avLst/>
          </a:prstGeom>
          <a:noFill/>
        </p:spPr>
        <p:txBody>
          <a:bodyPr vert="horz" lIns="78191" tIns="39095" rIns="78191" bIns="39095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defTabSz="781903"/>
            <a:r>
              <a:rPr lang="ru-RU" sz="1197" b="1" spc="34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Rasa Medium"/>
              </a:rPr>
              <a:t>МИНИСТЕРСТВО ПРИРОДНЫХ РЕСУРСОВ, ЛЕСНОГО ХОЗЯЙСТВА И ЭКОЛОГИИ  НОВГОРОДСКОЙ ОБЛАСТИ</a:t>
            </a:r>
            <a:endParaRPr lang="ru-RU" sz="1197" b="1" spc="34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5">
            <a:extLst>
              <a:ext uri="{FF2B5EF4-FFF2-40B4-BE49-F238E27FC236}">
                <a16:creationId xmlns="" xmlns:a16="http://schemas.microsoft.com/office/drawing/2014/main" id="{585E099F-235F-4B92-AB23-9D5CC1CA30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4966518"/>
              </p:ext>
            </p:extLst>
          </p:nvPr>
        </p:nvGraphicFramePr>
        <p:xfrm>
          <a:off x="0" y="1817439"/>
          <a:ext cx="9144000" cy="5040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A47F92A3-C777-4313-90FD-4498DDF5CA66}"/>
              </a:ext>
            </a:extLst>
          </p:cNvPr>
          <p:cNvSpPr txBox="1">
            <a:spLocks/>
          </p:cNvSpPr>
          <p:nvPr/>
        </p:nvSpPr>
        <p:spPr>
          <a:xfrm>
            <a:off x="577744" y="1265964"/>
            <a:ext cx="8229600" cy="77809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/>
              <a:t>Плата за использование лесов на </a:t>
            </a:r>
            <a:r>
              <a:rPr lang="ru-RU" sz="2800" b="1" dirty="0" smtClean="0"/>
              <a:t>01.07.2020 </a:t>
            </a:r>
            <a:r>
              <a:rPr lang="ru-RU" sz="2800" b="1" dirty="0"/>
              <a:t>года </a:t>
            </a:r>
          </a:p>
        </p:txBody>
      </p:sp>
    </p:spTree>
    <p:extLst>
      <p:ext uri="{BB962C8B-B14F-4D97-AF65-F5344CB8AC3E}">
        <p14:creationId xmlns:p14="http://schemas.microsoft.com/office/powerpoint/2010/main" val="2268221360"/>
      </p:ext>
    </p:extLst>
  </p:cSld>
  <p:clrMapOvr>
    <a:masterClrMapping/>
  </p:clrMapOvr>
</p:sld>
</file>

<file path=ppt/theme/theme1.xml><?xml version="1.0" encoding="utf-8"?>
<a:theme xmlns:a="http://schemas.openxmlformats.org/drawingml/2006/main" name="Правительство НО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170</Words>
  <Application>Microsoft Office PowerPoint</Application>
  <PresentationFormat>Экран (4:3)</PresentationFormat>
  <Paragraphs>26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Fedra Sans Pro Book</vt:lpstr>
      <vt:lpstr>Fedra Sans Pro Medium</vt:lpstr>
      <vt:lpstr>Rasa Medium</vt:lpstr>
      <vt:lpstr>Times New Roman</vt:lpstr>
      <vt:lpstr>Правительство НО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Taivas</dc:creator>
  <cp:lastModifiedBy>Баранова Е.А.</cp:lastModifiedBy>
  <cp:revision>72</cp:revision>
  <cp:lastPrinted>2020-04-16T14:14:40Z</cp:lastPrinted>
  <dcterms:modified xsi:type="dcterms:W3CDTF">2020-07-16T08:44:39Z</dcterms:modified>
</cp:coreProperties>
</file>