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"/>
  </p:notesMasterIdLst>
  <p:sldIdLst>
    <p:sldId id="318" r:id="rId2"/>
    <p:sldId id="317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горская-ЮЕ" initials="Б" lastIdx="1" clrIdx="0">
    <p:extLst>
      <p:ext uri="{19B8F6BF-5375-455C-9EA6-DF929625EA0E}">
        <p15:presenceInfo xmlns:p15="http://schemas.microsoft.com/office/powerpoint/2012/main" userId="Бугорская-ЮЕ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7" autoAdjust="0"/>
    <p:restoredTop sz="94660"/>
  </p:normalViewPr>
  <p:slideViewPr>
    <p:cSldViewPr>
      <p:cViewPr varScale="1">
        <p:scale>
          <a:sx n="110" d="100"/>
          <a:sy n="110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570769032717713E-2"/>
          <c:y val="5.5884508861614071E-2"/>
          <c:w val="0.87746084864391949"/>
          <c:h val="0.804639007443814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192509886144809E-2"/>
                  <c:y val="-2.54116358543123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                            </a:t>
                    </a:r>
                  </a:p>
                  <a:p>
                    <a:pPr>
                      <a:defRPr b="1"/>
                    </a:pPr>
                    <a:r>
                      <a:rPr lang="ru-RU" baseline="0" dirty="0" smtClean="0"/>
                      <a:t>                              0,7  </a:t>
                    </a:r>
                    <a:r>
                      <a:rPr lang="ru-RU" baseline="0" dirty="0"/>
                      <a:t>м</a:t>
                    </a:r>
                    <a:r>
                      <a:rPr lang="ru-RU" dirty="0"/>
                      <a:t>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71716115829654"/>
                      <c:h val="9.95601143681580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8189290533193598E-2"/>
                  <c:y val="-3.209890844755230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1,2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44730611634595"/>
                      <c:h val="4.710514814678300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01.04.2020</c:v>
                </c:pt>
                <c:pt idx="1">
                  <c:v>на 01.04.2021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E6-4DA7-A0A0-1CB7198DA3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ФБ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3996836523071993E-2"/>
                  <c:y val="7.75723620815847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baseline="0" dirty="0" smtClean="0"/>
                      <a:t>80,2 </a:t>
                    </a:r>
                    <a:r>
                      <a:rPr lang="ru-RU" b="1" dirty="0"/>
                      <a:t>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E6-4DA7-A0A0-1CB7198DA390}"/>
                </c:ext>
                <c:ext xmlns:c15="http://schemas.microsoft.com/office/drawing/2012/chart" uri="{CE6537A1-D6FC-4f65-9D91-7224C49458BB}">
                  <c15:layout>
                    <c:manualLayout>
                      <c:w val="0.15173212319277382"/>
                      <c:h val="4.710514814678300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1223521749518413E-2"/>
                  <c:y val="9.3621816305360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baseline="0" dirty="0" smtClean="0"/>
                      <a:t>89,6 </a:t>
                    </a:r>
                    <a:r>
                      <a:rPr lang="ru-RU" b="1" dirty="0" smtClean="0"/>
                      <a:t>млн</a:t>
                    </a:r>
                    <a:r>
                      <a:rPr lang="ru-RU" b="1" dirty="0"/>
                      <a:t>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01.04.2020</c:v>
                </c:pt>
                <c:pt idx="1">
                  <c:v>на 01.04.2021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80.2</c:v>
                </c:pt>
                <c:pt idx="1">
                  <c:v>89.6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E6-4DA7-A0A0-1CB7198DA3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8450262851988267E-2"/>
                  <c:y val="5.349818074592049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79,3 </a:t>
                    </a:r>
                    <a:r>
                      <a:rPr lang="ru-RU" dirty="0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031011863373736E-2"/>
                  <c:y val="6.15229078578085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dirty="0" smtClean="0"/>
                      <a:t>109,7 </a:t>
                    </a:r>
                    <a:r>
                      <a:rPr lang="ru-RU" b="1" dirty="0"/>
                      <a:t>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E6-4DA7-A0A0-1CB7198DA39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01.04.2020</c:v>
                </c:pt>
                <c:pt idx="1">
                  <c:v>на 01.04.2021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79.3</c:v>
                </c:pt>
                <c:pt idx="1">
                  <c:v>109.7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E6-4DA7-A0A0-1CB7198DA39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9738971805182266E-2"/>
                  <c:y val="1.60495595351555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           </a:t>
                    </a:r>
                    <a:fld id="{A12E4F78-8E29-4EC5-8B5C-4772389DE0B9}" type="VALUE">
                      <a:rPr lang="en-US" smtClean="0"/>
                      <a:pPr>
                        <a:defRPr b="1"/>
                      </a:pPr>
                      <a:t>[ЗНАЧЕНИЕ]</a:t>
                    </a:fld>
                    <a:r>
                      <a:rPr lang="en-US" dirty="0" smtClean="0"/>
                      <a:t> млн. руб.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38045336017168"/>
                      <c:h val="3.37306029603028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1867904164127098E-2"/>
                  <c:y val="8.55970891934727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200,5 млн.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57618259926766"/>
                      <c:h val="4.710514814678300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01.04.2020</c:v>
                </c:pt>
                <c:pt idx="1">
                  <c:v>на 01.04.2021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160.19999999999999</c:v>
                </c:pt>
                <c:pt idx="1">
                  <c:v>200.5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651000"/>
        <c:axId val="135649824"/>
        <c:axId val="281175096"/>
      </c:bar3DChart>
      <c:catAx>
        <c:axId val="13565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49824"/>
        <c:crosses val="autoZero"/>
        <c:auto val="1"/>
        <c:lblAlgn val="ctr"/>
        <c:lblOffset val="100"/>
        <c:noMultiLvlLbl val="0"/>
      </c:catAx>
      <c:valAx>
        <c:axId val="1356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51000"/>
        <c:crosses val="autoZero"/>
        <c:crossBetween val="between"/>
      </c:valAx>
      <c:serAx>
        <c:axId val="281175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49824"/>
        <c:crosses val="autoZero"/>
      </c:serAx>
      <c:spPr>
        <a:blipFill dpi="0" rotWithShape="1">
          <a:blip xmlns:r="http://schemas.openxmlformats.org/officeDocument/2006/relationships" r:embed="rId3">
            <a:alphaModFix amt="27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9689382399425E-4"/>
          <c:y val="0.24983166145447125"/>
          <c:w val="0.84451298891276083"/>
          <c:h val="0.438703967069711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31-4D91-B7AA-841F6B81A46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931-4D91-B7AA-841F6B81A46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31-4D91-B7AA-841F6B81A46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31-4D91-B7AA-841F6B81A462}"/>
              </c:ext>
            </c:extLst>
          </c:dPt>
          <c:dLbls>
            <c:dLbl>
              <c:idx val="0"/>
              <c:layout>
                <c:manualLayout>
                  <c:x val="-0.18663559215323386"/>
                  <c:y val="-6.605403525299721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41 %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31-4D91-B7AA-841F6B81A462}"/>
                </c:ext>
                <c:ext xmlns:c15="http://schemas.microsoft.com/office/drawing/2012/chart" uri="{CE6537A1-D6FC-4f65-9D91-7224C49458BB}">
                  <c15:layout>
                    <c:manualLayout>
                      <c:w val="0.17365552972978507"/>
                      <c:h val="9.93291223212483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484792913039192"/>
                  <c:y val="-0.182125920290770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931-4D91-B7AA-841F6B81A462}"/>
                </c:ext>
                <c:ext xmlns:c15="http://schemas.microsoft.com/office/drawing/2012/chart" uri="{CE6537A1-D6FC-4f65-9D91-7224C49458BB}">
                  <c15:layout>
                    <c:manualLayout>
                      <c:w val="0.14208963476444508"/>
                      <c:h val="8.281981235862000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637074622757261"/>
                  <c:y val="5.92459918821712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
22 %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31-4D91-B7AA-841F6B81A462}"/>
                </c:ext>
                <c:ext xmlns:c15="http://schemas.microsoft.com/office/drawing/2012/chart" uri="{CE6537A1-D6FC-4f65-9D91-7224C49458BB}">
                  <c15:layout>
                    <c:manualLayout>
                      <c:w val="0.14251618500109528"/>
                      <c:h val="0.1212876504527945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0384845712263991"/>
                  <c:y val="-0.145979704368303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65,0 %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31-4D91-B7AA-841F6B81A462}"/>
                </c:ext>
                <c:ext xmlns:c15="http://schemas.microsoft.com/office/drawing/2012/chart" uri="{CE6537A1-D6FC-4f65-9D91-7224C49458BB}">
                  <c15:layout>
                    <c:manualLayout>
                      <c:w val="0.16041624369070398"/>
                      <c:h val="0.129267432691952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1.15144398159021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62,7 %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31-4D91-B7AA-841F6B81A462}"/>
                </c:ext>
                <c:ext xmlns:c15="http://schemas.microsoft.com/office/drawing/2012/chart" uri="{CE6537A1-D6FC-4f65-9D91-7224C49458BB}">
                  <c15:layout>
                    <c:manualLayout>
                      <c:w val="0.20031292819316374"/>
                      <c:h val="0.1137484866926269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4891688858857662E-3"/>
                  <c:y val="7.16646398080000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
</a:t>
                    </a:r>
                    <a:fld id="{5565DB8B-3070-4142-A77B-D81D7409C75F}" type="PERCENTAGE">
                      <a:rPr lang="en-US"/>
                      <a:pPr/>
                      <a:t>[ПРОЦЕНТ]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931-4D91-B7AA-841F6B81A462}"/>
                </c:ext>
                <c:ext xmlns:c15="http://schemas.microsoft.com/office/drawing/2012/chart" uri="{CE6537A1-D6FC-4f65-9D91-7224C49458BB}">
                  <c15:layout>
                    <c:manualLayout>
                      <c:w val="0.19159722993741435"/>
                      <c:h val="0.108825290691261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- 159,5 млн.руб.</c:v>
                </c:pt>
                <c:pt idx="1">
                  <c:v>областной бюджет  - 142,8 млн. руб.</c:v>
                </c:pt>
                <c:pt idx="2">
                  <c:v>местные бюджеты - 85,8 млн.руб.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159.5</c:v>
                </c:pt>
                <c:pt idx="1">
                  <c:v>142.80000000000001</c:v>
                </c:pt>
                <c:pt idx="2">
                  <c:v>85.8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31-4D91-B7AA-841F6B81A46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7363224321055559"/>
          <c:y val="0.35350657601801677"/>
          <c:w val="0.32482400329502686"/>
          <c:h val="0.32900627167590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ED16035-E975-4ECB-921C-D461127F16CB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18E10B9-BCA8-4622-8891-942CF9311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44">
              <a:defRPr/>
            </a:pPr>
            <a:fld id="{892BEB87-DEDA-4888-A5BD-638BCD720DCE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defTabSz="457144">
                <a:defRPr/>
              </a:pPr>
              <a:t>2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88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5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2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3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40" y="273564"/>
            <a:ext cx="8229138" cy="114485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40" y="1604494"/>
            <a:ext cx="8229138" cy="39771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3108634" y="6378632"/>
            <a:ext cx="2926732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457473" y="6378632"/>
            <a:ext cx="2102739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3B33-E3BB-4DA7-A7BF-BE3FD420D698}" type="datetimeFigureOut">
              <a:rPr lang="en-US"/>
              <a:pPr>
                <a:defRPr/>
              </a:pPr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6583789" y="6378632"/>
            <a:ext cx="2102740" cy="342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C658-322C-475F-9611-8FBB10EA04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9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862283" rtl="0" eaLnBrk="1" latinLnBrk="0" hangingPunct="1">
        <a:lnSpc>
          <a:spcPct val="90000"/>
        </a:lnSpc>
        <a:spcBef>
          <a:spcPct val="0"/>
        </a:spcBef>
        <a:buNone/>
        <a:defRPr sz="2641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15571" indent="-215571" algn="l" defTabSz="862283" rtl="0" eaLnBrk="1" latinLnBrk="0" hangingPunct="1">
        <a:lnSpc>
          <a:spcPct val="90000"/>
        </a:lnSpc>
        <a:spcBef>
          <a:spcPts val="943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46712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077854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508996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1940137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508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371279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2420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3562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4703" indent="-215571" algn="l" defTabSz="86228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14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283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424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567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708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849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991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9132" algn="l" defTabSz="86228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5843" y="385351"/>
            <a:ext cx="1107705" cy="7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276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4276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419856"/>
            <a:ext cx="608152" cy="70454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="" xmlns:a16="http://schemas.microsoft.com/office/drawing/2014/main" id="{585E099F-235F-4B92-AB23-9D5CC1CA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728478"/>
              </p:ext>
            </p:extLst>
          </p:nvPr>
        </p:nvGraphicFramePr>
        <p:xfrm>
          <a:off x="0" y="1916832"/>
          <a:ext cx="9073008" cy="481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A47F92A3-C777-4313-90FD-4498DDF5CA66}"/>
              </a:ext>
            </a:extLst>
          </p:cNvPr>
          <p:cNvSpPr txBox="1">
            <a:spLocks/>
          </p:cNvSpPr>
          <p:nvPr/>
        </p:nvSpPr>
        <p:spPr>
          <a:xfrm>
            <a:off x="577744" y="1265964"/>
            <a:ext cx="8229600" cy="778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Плата за использование лесов на </a:t>
            </a:r>
            <a:r>
              <a:rPr lang="ru-RU" sz="2800" b="1" dirty="0" smtClean="0"/>
              <a:t>01.04.2021 </a:t>
            </a:r>
            <a:r>
              <a:rPr lang="ru-RU" sz="2800" b="1" dirty="0"/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226822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D6065CB-1B27-48CA-886B-D48C58903AF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51520" y="4869160"/>
            <a:ext cx="8784976" cy="1988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целях погашения задолженности министерством приняты следующие меры: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находится в ССП на исполнении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96,8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руб.;                                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окончены с актом о невозможности взыскания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6,9 млн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руб.; 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организации, находящиеся в стадии ликвидации и банкротства -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243,0 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млн. руб.,  в т.ч. ООО «</a:t>
            </a:r>
            <a:r>
              <a:rPr lang="ru-RU" sz="12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Крестецкий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ЛПК» - 238,5 млн. руб.;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задолженность, имеющая признаки нереальной к взысканию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40,9млн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руб.;</a:t>
            </a:r>
          </a:p>
          <a:p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на стадии претензионно-исковой работы –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0,5 млн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руб.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932107A-D6AD-42E2-BA92-73E2F4A14F1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5245725"/>
              </p:ext>
            </p:extLst>
          </p:nvPr>
        </p:nvGraphicFramePr>
        <p:xfrm>
          <a:off x="179512" y="1168208"/>
          <a:ext cx="8856984" cy="457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5843" y="385352"/>
            <a:ext cx="1107705" cy="8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90952"/>
            <a:r>
              <a:rPr lang="ru-RU" altLang="ru-RU" sz="4618" dirty="0" smtClean="0">
                <a:solidFill>
                  <a:srgbClr val="E7E6E6">
                    <a:lumMod val="75000"/>
                  </a:srgbClr>
                </a:solidFill>
              </a:rPr>
              <a:t>02</a:t>
            </a:r>
            <a:endParaRPr lang="ru-RU" altLang="ru-RU" sz="4618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92" y="385351"/>
            <a:ext cx="608152" cy="70454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354959" y="489828"/>
            <a:ext cx="3966950" cy="735363"/>
          </a:xfrm>
          <a:prstGeom prst="rect">
            <a:avLst/>
          </a:prstGeom>
          <a:noFill/>
        </p:spPr>
        <p:txBody>
          <a:bodyPr vert="horz" lIns="78191" tIns="39095" rIns="78191" bIns="3909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781903"/>
            <a:r>
              <a:rPr lang="ru-RU" sz="1197" b="1" spc="3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asa Medium"/>
              </a:rPr>
              <a:t>МИНИСТЕРСТВО ПРИРОДНЫХ РЕСУРСОВ, ЛЕСНОГО ХОЗЯЙСТВА И ЭКОЛОГИИ  НОВГОРОДСКОЙ ОБЛАСТИ</a:t>
            </a:r>
            <a:endParaRPr lang="ru-RU" sz="1197" b="1" spc="3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7294BA-B2CD-444A-A710-6703877C1268}"/>
              </a:ext>
            </a:extLst>
          </p:cNvPr>
          <p:cNvSpPr txBox="1"/>
          <p:nvPr/>
        </p:nvSpPr>
        <p:spPr>
          <a:xfrm>
            <a:off x="835688" y="1516210"/>
            <a:ext cx="810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0952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Задолженность по плате за использование лесов </a:t>
            </a:r>
          </a:p>
          <a:p>
            <a:pPr algn="ctr" defTabSz="390952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01.04.2021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года –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388,1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4685950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607</TotalTime>
  <Words>179</Words>
  <Application>Microsoft Office PowerPoint</Application>
  <PresentationFormat>Экран (4:3)</PresentationFormat>
  <Paragraphs>29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Fedra Sans Pro Book</vt:lpstr>
      <vt:lpstr>Fedra Sans Pro Medium</vt:lpstr>
      <vt:lpstr>Rasa Medium</vt:lpstr>
      <vt:lpstr>Times New Roman</vt:lpstr>
      <vt:lpstr>Правительство 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Taivas</dc:creator>
  <cp:lastModifiedBy>Баранова Е.А.</cp:lastModifiedBy>
  <cp:revision>77</cp:revision>
  <cp:lastPrinted>2020-04-16T14:14:40Z</cp:lastPrinted>
  <dcterms:modified xsi:type="dcterms:W3CDTF">2021-04-19T09:13:15Z</dcterms:modified>
</cp:coreProperties>
</file>