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">
  <p:sldMasterIdLst>
    <p:sldMasterId id="2147483904" r:id="rId1"/>
  </p:sldMasterIdLst>
  <p:notesMasterIdLst>
    <p:notesMasterId r:id="rId12"/>
  </p:notesMasterIdLst>
  <p:handoutMasterIdLst>
    <p:handoutMasterId r:id="rId13"/>
  </p:handoutMasterIdLst>
  <p:sldIdLst>
    <p:sldId id="259" r:id="rId2"/>
    <p:sldId id="331" r:id="rId3"/>
    <p:sldId id="296" r:id="rId4"/>
    <p:sldId id="336" r:id="rId5"/>
    <p:sldId id="329" r:id="rId6"/>
    <p:sldId id="330" r:id="rId7"/>
    <p:sldId id="335" r:id="rId8"/>
    <p:sldId id="338" r:id="rId9"/>
    <p:sldId id="337" r:id="rId10"/>
    <p:sldId id="264" r:id="rId11"/>
  </p:sldIdLst>
  <p:sldSz cx="10693400" cy="756285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8C71"/>
    <a:srgbClr val="FF0066"/>
    <a:srgbClr val="FFAFAF"/>
    <a:srgbClr val="FF3300"/>
    <a:srgbClr val="FF5050"/>
    <a:srgbClr val="FF0000"/>
    <a:srgbClr val="7A0000"/>
    <a:srgbClr val="FFD5D5"/>
    <a:srgbClr val="FF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26" autoAdjust="0"/>
    <p:restoredTop sz="95274" autoAdjust="0"/>
  </p:normalViewPr>
  <p:slideViewPr>
    <p:cSldViewPr>
      <p:cViewPr varScale="1">
        <p:scale>
          <a:sx n="61" d="100"/>
          <a:sy n="61" d="100"/>
        </p:scale>
        <p:origin x="42" y="312"/>
      </p:cViewPr>
      <p:guideLst>
        <p:guide orient="horz" pos="238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7376034138939431E-2"/>
          <c:y val="9.2323774118791696E-2"/>
          <c:w val="0.83580768678847173"/>
          <c:h val="0.7099929260101055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8C71"/>
            </a:solidFill>
          </c:spPr>
          <c:dPt>
            <c:idx val="0"/>
            <c:bubble3D val="0"/>
            <c:explosion val="24"/>
            <c:spPr>
              <a:solidFill>
                <a:srgbClr val="FF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1"/>
            <c:bubble3D val="0"/>
            <c:explosion val="28"/>
            <c:spPr>
              <a:solidFill>
                <a:srgbClr val="FFB3B3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2"/>
            <c:bubble3D val="0"/>
            <c:explosion val="39"/>
            <c:spPr>
              <a:solidFill>
                <a:srgbClr val="FF505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3"/>
            <c:bubble3D val="0"/>
            <c:explosion val="36"/>
            <c:spPr>
              <a:solidFill>
                <a:srgbClr val="FF0066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0.13004751201897957"/>
                  <c:y val="4.067144409969906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55515058460853051"/>
                  <c:y val="-0.1992918856159820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4871980140646587E-2"/>
                  <c:y val="0.1061837023857567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0714648321144242E-2"/>
                  <c:y val="1.707836221774001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bg1"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проверки выездные документарные</c:v>
                </c:pt>
                <c:pt idx="1">
                  <c:v>патрулирования лесными инспекторами </c:v>
                </c:pt>
                <c:pt idx="2">
                  <c:v> патрулирования с участием сотрудников МВД</c:v>
                </c:pt>
                <c:pt idx="3">
                  <c:v>рассмотрение обращений граждан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</c:v>
                </c:pt>
                <c:pt idx="1">
                  <c:v>3066</c:v>
                </c:pt>
                <c:pt idx="2">
                  <c:v>197</c:v>
                </c:pt>
                <c:pt idx="3">
                  <c:v>284</c:v>
                </c:pt>
              </c:numCache>
            </c:numRef>
          </c:val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2">
        <a:lumMod val="50000"/>
      </a:schemeClr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6155544518468801"/>
          <c:y val="2.2136218847305569E-2"/>
          <c:w val="0.7801176261186511"/>
          <c:h val="0.6424595809937329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проверки (плановые/внеплановые, выездные/документарные)</c:v>
                </c:pt>
              </c:strCache>
            </c:strRef>
          </c:tx>
          <c:spPr>
            <a:solidFill>
              <a:srgbClr val="989898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89898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01600" prst="rible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3B6-410E-BFD9-27AB292C21BA}"/>
              </c:ext>
            </c:extLst>
          </c:dPt>
          <c:dLbls>
            <c:dLbl>
              <c:idx val="0"/>
              <c:layout>
                <c:manualLayout>
                  <c:x val="-3.9730094092109425E-2"/>
                  <c:y val="-8.12618406873344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03B6-410E-BFD9-27AB292C21B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430334663669854E-2"/>
                  <c:y val="-7.7497615199590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03B6-410E-BFD9-27AB292C21B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793589173852478E-2"/>
                  <c:y val="-7.81220090017218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03B6-410E-BFD9-27AB292C21B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5.1494683883461451E-3"/>
                  <c:y val="-2.1450319333887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03B6-410E-BFD9-27AB292C21BA}"/>
                </c:ex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7.7242025825192172E-3"/>
                  <c:y val="-1.19168440743822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03B6-410E-BFD9-27AB292C21BA}"/>
                </c:ex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-5.1494683883461451E-3"/>
                  <c:y val="-1.66835817041349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03B6-410E-BFD9-27AB292C21BA}"/>
                </c:ext>
                <c:ext xmlns:c15="http://schemas.microsoft.com/office/drawing/2012/chart" uri="{CE6537A1-D6FC-4f65-9D91-7224C49458BB}"/>
              </c:extLst>
            </c:dLbl>
            <c:dLbl>
              <c:idx val="17"/>
              <c:layout>
                <c:manualLayout>
                  <c:x val="1.4161038067951898E-2"/>
                  <c:y val="-2.38327498145860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03B6-410E-BFD9-27AB292C21BA}"/>
                </c:ext>
                <c:ext xmlns:c15="http://schemas.microsoft.com/office/drawing/2012/chart" uri="{CE6537A1-D6FC-4f65-9D91-7224C49458BB}">
                  <c15:layout>
                    <c:manualLayout>
                      <c:w val="5.377332364530462E-2"/>
                      <c:h val="3.0745457711905878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7F0D-4E4C-8238-5228E7D6F68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мероприятия по контролю (патрулированию) в лесах</c:v>
                </c:pt>
              </c:strCache>
            </c:strRef>
          </c:tx>
          <c:spPr>
            <a:solidFill>
              <a:srgbClr val="FF818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c:spPr>
          <c:invertIfNegative val="0"/>
          <c:dLbls>
            <c:dLbl>
              <c:idx val="0"/>
              <c:layout>
                <c:manualLayout>
                  <c:x val="-3.5551178074231068E-2"/>
                  <c:y val="-0.111488952602058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03B6-410E-BFD9-27AB292C21B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7141044157487768E-3"/>
                  <c:y val="-8.23967870646506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03B6-410E-BFD9-27AB292C21B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724248587763753E-3"/>
                  <c:y val="-8.0637713492291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03B6-410E-BFD9-27AB292C21B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089681033007691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03B6-410E-BFD9-27AB292C21BA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4161038067951852E-2"/>
                  <c:y val="-1.19168440743821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03B6-410E-BFD9-27AB292C21BA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1.9310506456298043E-2"/>
                  <c:y val="-4.5284007482652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03B6-410E-BFD9-27AB292C21BA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6.4368354854326812E-3"/>
                  <c:y val="-1.90669505190114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03B6-410E-BFD9-27AB292C21BA}"/>
                </c:ex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-1.6735772262125064E-2"/>
                  <c:y val="-1.90669505190114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03B6-410E-BFD9-27AB292C21BA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0"/>
                  <c:y val="-7.1501064446293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03B6-410E-BFD9-27AB292C21BA}"/>
                </c:ex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1.8023139359211317E-2"/>
                  <c:y val="-1.90669505190114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03B6-410E-BFD9-27AB292C21BA}"/>
                </c:ext>
                <c:ext xmlns:c15="http://schemas.microsoft.com/office/drawing/2012/chart" uri="{CE6537A1-D6FC-4f65-9D91-7224C49458BB}"/>
              </c:extLst>
            </c:dLbl>
            <c:dLbl>
              <c:idx val="17"/>
              <c:layout>
                <c:manualLayout>
                  <c:x val="2.6006741343419262E-2"/>
                  <c:y val="-4.76673762975285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03B6-410E-BFD9-27AB292C21B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4471</c:v>
                </c:pt>
                <c:pt idx="1">
                  <c:v>6473</c:v>
                </c:pt>
                <c:pt idx="2">
                  <c:v>3066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3-7F0D-4E4C-8238-5228E7D6F6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8405384"/>
        <c:axId val="136511488"/>
        <c:axId val="193438744"/>
      </c:bar3DChart>
      <c:catAx>
        <c:axId val="188405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6511488"/>
        <c:crosses val="autoZero"/>
        <c:auto val="1"/>
        <c:lblAlgn val="ctr"/>
        <c:lblOffset val="100"/>
        <c:noMultiLvlLbl val="0"/>
      </c:catAx>
      <c:valAx>
        <c:axId val="136511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ru-RU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Число</a:t>
                </a:r>
                <a:r>
                  <a:rPr lang="ru-RU" sz="14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контрольно-надзорных мероприятий, ед.</a:t>
                </a:r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"/>
              <c:y val="9.0470366680569181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8405384"/>
        <c:crosses val="autoZero"/>
        <c:crossBetween val="between"/>
      </c:valAx>
      <c:serAx>
        <c:axId val="193438744"/>
        <c:scaling>
          <c:orientation val="minMax"/>
        </c:scaling>
        <c:delete val="1"/>
        <c:axPos val="b"/>
        <c:majorTickMark val="none"/>
        <c:minorTickMark val="none"/>
        <c:tickLblPos val="nextTo"/>
        <c:crossAx val="136511488"/>
        <c:crosses val="autoZero"/>
      </c:ser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3311467466395283E-2"/>
          <c:y val="0.81984333252589425"/>
          <c:w val="0.86163571522587912"/>
          <c:h val="0.132212768708759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083484813744111E-2"/>
          <c:y val="3.1037740492820133E-2"/>
          <c:w val="0.8791414555608662"/>
          <c:h val="0.714890617114229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Объём незаконно заготовленной древесины, кбм.</c:v>
                </c:pt>
              </c:strCache>
            </c:strRef>
          </c:tx>
          <c:spPr>
            <a:solidFill>
              <a:srgbClr val="FFAFA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2015 год</c:v>
                </c:pt>
                <c:pt idx="1">
                  <c:v>2016 год</c:v>
                </c:pt>
                <c:pt idx="2">
                  <c:v>2017 год</c:v>
                </c:pt>
                <c:pt idx="3">
                  <c:v>2018 год</c:v>
                </c:pt>
                <c:pt idx="4">
                  <c:v>2019 год</c:v>
                </c:pt>
                <c:pt idx="5">
                  <c:v>2020 год</c:v>
                </c:pt>
                <c:pt idx="6">
                  <c:v>2021 год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10924.3</c:v>
                </c:pt>
                <c:pt idx="1">
                  <c:v>3333.1</c:v>
                </c:pt>
                <c:pt idx="2">
                  <c:v>5257</c:v>
                </c:pt>
                <c:pt idx="3">
                  <c:v>10039.299999999999</c:v>
                </c:pt>
                <c:pt idx="4">
                  <c:v>5852.7</c:v>
                </c:pt>
                <c:pt idx="5">
                  <c:v>9213.6</c:v>
                </c:pt>
                <c:pt idx="6">
                  <c:v>17967.5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71F8-4E8B-A351-D3F51EC73EB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6513056"/>
        <c:axId val="193490008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незаконных рубок, шт.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2015 год</c:v>
                </c:pt>
                <c:pt idx="1">
                  <c:v>2016 год</c:v>
                </c:pt>
                <c:pt idx="2">
                  <c:v>2017 год</c:v>
                </c:pt>
                <c:pt idx="3">
                  <c:v>2018 год</c:v>
                </c:pt>
                <c:pt idx="4">
                  <c:v>2019 год</c:v>
                </c:pt>
                <c:pt idx="5">
                  <c:v>2020 год</c:v>
                </c:pt>
                <c:pt idx="6">
                  <c:v>2021 год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244</c:v>
                </c:pt>
                <c:pt idx="1">
                  <c:v>126</c:v>
                </c:pt>
                <c:pt idx="2">
                  <c:v>117</c:v>
                </c:pt>
                <c:pt idx="3">
                  <c:v>95</c:v>
                </c:pt>
                <c:pt idx="4">
                  <c:v>113</c:v>
                </c:pt>
                <c:pt idx="5">
                  <c:v>105</c:v>
                </c:pt>
                <c:pt idx="6">
                  <c:v>133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71F8-4E8B-A351-D3F51EC73EB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93492360"/>
        <c:axId val="193485304"/>
      </c:lineChart>
      <c:catAx>
        <c:axId val="136513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490008"/>
        <c:crosses val="autoZero"/>
        <c:auto val="1"/>
        <c:lblAlgn val="ctr"/>
        <c:lblOffset val="100"/>
        <c:noMultiLvlLbl val="0"/>
      </c:catAx>
      <c:valAx>
        <c:axId val="193490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6513056"/>
        <c:crosses val="autoZero"/>
        <c:crossBetween val="between"/>
      </c:valAx>
      <c:valAx>
        <c:axId val="19348530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492360"/>
        <c:crosses val="max"/>
        <c:crossBetween val="between"/>
      </c:valAx>
      <c:catAx>
        <c:axId val="1934923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934853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8.0002734132771688E-2"/>
          <c:y val="0.88547003579506178"/>
          <c:w val="0.87997019243724695"/>
          <c:h val="8.7690488065775771E-2"/>
        </c:manualLayout>
      </c:layout>
      <c:overlay val="0"/>
      <c:spPr>
        <a:noFill/>
        <a:ln>
          <a:noFill/>
        </a:ln>
        <a:effectLst>
          <a:glow rad="25400">
            <a:schemeClr val="accent1">
              <a:alpha val="40000"/>
            </a:schemeClr>
          </a:glow>
        </a:effectLst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029489260728908"/>
          <c:y val="2.7404073158537934E-2"/>
          <c:w val="0.50192671378138742"/>
          <c:h val="0.8657348603057372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7A2E40">
                <a:alpha val="84706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4"/>
              <c:layout>
                <c:manualLayout>
                  <c:x val="-1.4747532197914991E-3"/>
                  <c:y val="-2.41601770275144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6455393845129286E-3"/>
                  <c:y val="-8.8586292411143672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5.2779168815405252E-3"/>
                  <c:y val="2.41601770275140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0161449722833451E-3"/>
                  <c:y val="-2.41601770275148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1.296394098831473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4521466569075926E-3"/>
                  <c:y val="2.416017702751433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1.2773294797309152E-3"/>
                  <c:y val="2.416017702751455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нарушение нарушение требований лесного законодательства по воспроизводству лесов и лесоразведению </c:v>
                </c:pt>
                <c:pt idx="1">
                  <c:v>нарушение правил санитарной безопасности </c:v>
                </c:pt>
                <c:pt idx="2">
                  <c:v>транспортировка древесины без сопроводительного документа</c:v>
                </c:pt>
                <c:pt idx="3">
                  <c:v>непринятие мер по устранению причин и условий, способствующих совершению административного правонарушения</c:v>
                </c:pt>
                <c:pt idx="4">
                  <c:v>самовольное занятие лесных участков</c:v>
                </c:pt>
                <c:pt idx="5">
                  <c:v>незаконная рубка, повреждение лесных насаждений</c:v>
                </c:pt>
                <c:pt idx="6">
                  <c:v>уклонение от исполнения административного наказания</c:v>
                </c:pt>
                <c:pt idx="7">
                  <c:v>нарушение правил пожарной безопасности в лесах</c:v>
                </c:pt>
                <c:pt idx="8">
                  <c:v>не предоставление или не своевременное представление сведений </c:v>
                </c:pt>
                <c:pt idx="9">
                  <c:v>нарушение правил использования лесов</c:v>
                </c:pt>
                <c:pt idx="10">
                  <c:v>ВСЕГО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1</c:v>
                </c:pt>
                <c:pt idx="1">
                  <c:v>4</c:v>
                </c:pt>
                <c:pt idx="2">
                  <c:v>5</c:v>
                </c:pt>
                <c:pt idx="3">
                  <c:v>7</c:v>
                </c:pt>
                <c:pt idx="4">
                  <c:v>14</c:v>
                </c:pt>
                <c:pt idx="5">
                  <c:v>15</c:v>
                </c:pt>
                <c:pt idx="6">
                  <c:v>26</c:v>
                </c:pt>
                <c:pt idx="7">
                  <c:v>59</c:v>
                </c:pt>
                <c:pt idx="8">
                  <c:v>103</c:v>
                </c:pt>
                <c:pt idx="9">
                  <c:v>267</c:v>
                </c:pt>
                <c:pt idx="10">
                  <c:v>501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9A0000">
                <a:alpha val="84706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3"/>
              <c:layout>
                <c:manualLayout>
                  <c:x val="3.9962392238341676E-4"/>
                  <c:y val="-8.8586292411143672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9376842115581927E-3"/>
                  <c:y val="-7.24805310825433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1417678301084292E-3"/>
                  <c:y val="-2.416017702751533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6.5941056300543718E-3"/>
                  <c:y val="-4.4293146205571836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1639025402406269E-2"/>
                  <c:y val="-7.24805310825433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3359833981963169E-3"/>
                  <c:y val="-2.41601770275144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2.4577538770202004E-3"/>
                  <c:y val="-4.83203540550288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5.1678285746028221E-3"/>
                  <c:y val="-1.1073286551392959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нарушение нарушение требований лесного законодательства по воспроизводству лесов и лесоразведению </c:v>
                </c:pt>
                <c:pt idx="1">
                  <c:v>нарушение правил санитарной безопасности </c:v>
                </c:pt>
                <c:pt idx="2">
                  <c:v>транспортировка древесины без сопроводительного документа</c:v>
                </c:pt>
                <c:pt idx="3">
                  <c:v>непринятие мер по устранению причин и условий, способствующих совершению административного правонарушения</c:v>
                </c:pt>
                <c:pt idx="4">
                  <c:v>самовольное занятие лесных участков</c:v>
                </c:pt>
                <c:pt idx="5">
                  <c:v>незаконная рубка, повреждение лесных насаждений</c:v>
                </c:pt>
                <c:pt idx="6">
                  <c:v>уклонение от исполнения административного наказания</c:v>
                </c:pt>
                <c:pt idx="7">
                  <c:v>нарушение правил пожарной безопасности в лесах</c:v>
                </c:pt>
                <c:pt idx="8">
                  <c:v>не предоставление или не своевременное представление сведений </c:v>
                </c:pt>
                <c:pt idx="9">
                  <c:v>нарушение правил использования лесов</c:v>
                </c:pt>
                <c:pt idx="10">
                  <c:v>ВСЕГО</c:v>
                </c:pt>
              </c:strCache>
            </c:str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6</c:v>
                </c:pt>
                <c:pt idx="1">
                  <c:v>8</c:v>
                </c:pt>
                <c:pt idx="2">
                  <c:v>4</c:v>
                </c:pt>
                <c:pt idx="3">
                  <c:v>1</c:v>
                </c:pt>
                <c:pt idx="4">
                  <c:v>7</c:v>
                </c:pt>
                <c:pt idx="5">
                  <c:v>2</c:v>
                </c:pt>
                <c:pt idx="6">
                  <c:v>11</c:v>
                </c:pt>
                <c:pt idx="7">
                  <c:v>51</c:v>
                </c:pt>
                <c:pt idx="8">
                  <c:v>53</c:v>
                </c:pt>
                <c:pt idx="9">
                  <c:v>210</c:v>
                </c:pt>
                <c:pt idx="10">
                  <c:v>353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FFB3B3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3"/>
              <c:layout>
                <c:manualLayout>
                  <c:x val="-8.4992629343008327E-4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474753219791499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7664911195605132E-3"/>
                  <c:y val="-4.83203540550288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6.5941056300543718E-3"/>
                  <c:y val="-2.41601770275144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5.2845496437377605E-3"/>
                  <c:y val="-4.4293146205571836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7.7611882993391937E-3"/>
                  <c:y val="-7.24805310825433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4134458916329558E-3"/>
                  <c:y val="-5.5366432756964795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2.5741625113548522E-3"/>
                  <c:y val="-4.83203540550288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нарушение нарушение требований лесного законодательства по воспроизводству лесов и лесоразведению </c:v>
                </c:pt>
                <c:pt idx="1">
                  <c:v>нарушение правил санитарной безопасности </c:v>
                </c:pt>
                <c:pt idx="2">
                  <c:v>транспортировка древесины без сопроводительного документа</c:v>
                </c:pt>
                <c:pt idx="3">
                  <c:v>непринятие мер по устранению причин и условий, способствующих совершению административного правонарушения</c:v>
                </c:pt>
                <c:pt idx="4">
                  <c:v>самовольное занятие лесных участков</c:v>
                </c:pt>
                <c:pt idx="5">
                  <c:v>незаконная рубка, повреждение лесных насаждений</c:v>
                </c:pt>
                <c:pt idx="6">
                  <c:v>уклонение от исполнения административного наказания</c:v>
                </c:pt>
                <c:pt idx="7">
                  <c:v>нарушение правил пожарной безопасности в лесах</c:v>
                </c:pt>
                <c:pt idx="8">
                  <c:v>не предоставление или не своевременное представление сведений </c:v>
                </c:pt>
                <c:pt idx="9">
                  <c:v>нарушение правил использования лесов</c:v>
                </c:pt>
                <c:pt idx="10">
                  <c:v>ВСЕГО</c:v>
                </c:pt>
              </c:strCache>
            </c:strRef>
          </c:cat>
          <c:val>
            <c:numRef>
              <c:f>Лист1!$D$2:$D$12</c:f>
              <c:numCache>
                <c:formatCode>General</c:formatCode>
                <c:ptCount val="11"/>
                <c:pt idx="0">
                  <c:v>13</c:v>
                </c:pt>
                <c:pt idx="1">
                  <c:v>5</c:v>
                </c:pt>
                <c:pt idx="2">
                  <c:v>8</c:v>
                </c:pt>
                <c:pt idx="3">
                  <c:v>0</c:v>
                </c:pt>
                <c:pt idx="4">
                  <c:v>9</c:v>
                </c:pt>
                <c:pt idx="5">
                  <c:v>4</c:v>
                </c:pt>
                <c:pt idx="6">
                  <c:v>18</c:v>
                </c:pt>
                <c:pt idx="7">
                  <c:v>61</c:v>
                </c:pt>
                <c:pt idx="8">
                  <c:v>117</c:v>
                </c:pt>
                <c:pt idx="9">
                  <c:v>262</c:v>
                </c:pt>
                <c:pt idx="10">
                  <c:v>498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86503096"/>
        <c:axId val="186500352"/>
      </c:barChart>
      <c:catAx>
        <c:axId val="1865030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1" i="0" u="none" strike="noStrike" kern="1200" cap="all" baseline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86500352"/>
        <c:crosses val="autoZero"/>
        <c:auto val="1"/>
        <c:lblAlgn val="r"/>
        <c:lblOffset val="10"/>
        <c:tickLblSkip val="1"/>
        <c:noMultiLvlLbl val="0"/>
      </c:catAx>
      <c:valAx>
        <c:axId val="186500352"/>
        <c:scaling>
          <c:orientation val="minMax"/>
          <c:max val="800"/>
          <c:min val="0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86503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900" b="1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0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910" cy="498887"/>
          </a:xfrm>
          <a:prstGeom prst="rect">
            <a:avLst/>
          </a:prstGeom>
        </p:spPr>
        <p:txBody>
          <a:bodyPr vert="horz" lIns="92482" tIns="46241" rIns="92482" bIns="4624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987" y="0"/>
            <a:ext cx="2971910" cy="498887"/>
          </a:xfrm>
          <a:prstGeom prst="rect">
            <a:avLst/>
          </a:prstGeom>
        </p:spPr>
        <p:txBody>
          <a:bodyPr vert="horz" lIns="92482" tIns="46241" rIns="92482" bIns="46241" rtlCol="0"/>
          <a:lstStyle>
            <a:lvl1pPr algn="r">
              <a:defRPr sz="1200"/>
            </a:lvl1pPr>
          </a:lstStyle>
          <a:p>
            <a:fld id="{C2EFA3C3-92CD-4794-90B7-B18CEC54939F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8388"/>
            <a:ext cx="2971910" cy="498887"/>
          </a:xfrm>
          <a:prstGeom prst="rect">
            <a:avLst/>
          </a:prstGeom>
        </p:spPr>
        <p:txBody>
          <a:bodyPr vert="horz" lIns="92482" tIns="46241" rIns="92482" bIns="4624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987" y="9448388"/>
            <a:ext cx="2971910" cy="498887"/>
          </a:xfrm>
          <a:prstGeom prst="rect">
            <a:avLst/>
          </a:prstGeom>
        </p:spPr>
        <p:txBody>
          <a:bodyPr vert="horz" lIns="92482" tIns="46241" rIns="92482" bIns="46241" rtlCol="0" anchor="b"/>
          <a:lstStyle>
            <a:lvl1pPr algn="r">
              <a:defRPr sz="1200"/>
            </a:lvl1pPr>
          </a:lstStyle>
          <a:p>
            <a:fld id="{007DAE90-68ED-49A4-999F-4281B760B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838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body"/>
          </p:nvPr>
        </p:nvSpPr>
        <p:spPr>
          <a:xfrm>
            <a:off x="484857" y="6679881"/>
            <a:ext cx="3877736" cy="6327572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ru-RU" noProof="0"/>
              <a:t>Для правки формата примечаний щёлкните мышью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hdr"/>
          </p:nvPr>
        </p:nvSpPr>
        <p:spPr>
          <a:xfrm>
            <a:off x="1" y="6"/>
            <a:ext cx="2103587" cy="702297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3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ru-RU"/>
              <a:t>&lt;заголовок&gt;</a:t>
            </a:r>
          </a:p>
        </p:txBody>
      </p:sp>
      <p:sp>
        <p:nvSpPr>
          <p:cNvPr id="38" name="PlaceHolder 3"/>
          <p:cNvSpPr>
            <a:spLocks noGrp="1"/>
          </p:cNvSpPr>
          <p:nvPr>
            <p:ph type="dt"/>
          </p:nvPr>
        </p:nvSpPr>
        <p:spPr>
          <a:xfrm>
            <a:off x="2743857" y="6"/>
            <a:ext cx="2104681" cy="702297"/>
          </a:xfrm>
          <a:prstGeom prst="rect">
            <a:avLst/>
          </a:prstGeom>
        </p:spPr>
        <p:txBody>
          <a:bodyPr lIns="0" tIns="0" rIns="0" bIns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ru-RU"/>
              <a:t>&lt;дата/время&gt;</a:t>
            </a:r>
          </a:p>
        </p:txBody>
      </p:sp>
      <p:sp>
        <p:nvSpPr>
          <p:cNvPr id="39" name="PlaceHolder 4"/>
          <p:cNvSpPr>
            <a:spLocks noGrp="1"/>
          </p:cNvSpPr>
          <p:nvPr>
            <p:ph type="ftr"/>
          </p:nvPr>
        </p:nvSpPr>
        <p:spPr>
          <a:xfrm>
            <a:off x="1" y="13359750"/>
            <a:ext cx="2103587" cy="702297"/>
          </a:xfrm>
          <a:prstGeom prst="rect">
            <a:avLst/>
          </a:prstGeom>
        </p:spPr>
        <p:txBody>
          <a:bodyPr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 sz="13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ru-RU"/>
              <a:t>&lt;нижний колонтитул&gt;</a:t>
            </a:r>
          </a:p>
        </p:txBody>
      </p:sp>
      <p:sp>
        <p:nvSpPr>
          <p:cNvPr id="40" name="PlaceHolder 5"/>
          <p:cNvSpPr>
            <a:spLocks noGrp="1"/>
          </p:cNvSpPr>
          <p:nvPr>
            <p:ph type="sldNum"/>
          </p:nvPr>
        </p:nvSpPr>
        <p:spPr>
          <a:xfrm>
            <a:off x="2743857" y="13359750"/>
            <a:ext cx="2104681" cy="702297"/>
          </a:xfrm>
          <a:prstGeom prst="rect">
            <a:avLst/>
          </a:prstGeom>
        </p:spPr>
        <p:txBody>
          <a:bodyPr lIns="0" tIns="0" rIns="0" bIns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fld id="{2AAEE9CD-6B47-4FE4-A561-C8A1BD9294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5424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742884" indent="-28572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142899" indent="-22858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600058" indent="-22858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57217" indent="-22858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797" algn="l" defTabSz="91431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957" algn="l" defTabSz="91431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200116" algn="l" defTabSz="91431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275" algn="l" defTabSz="91431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59126">
              <a:defRPr/>
            </a:pPr>
            <a:fld id="{79A85C2C-2C20-40C6-9386-811BECB7922E}" type="slidenum">
              <a:rPr lang="ru-RU" sz="1200" spc="0">
                <a:solidFill>
                  <a:prstClr val="black"/>
                </a:solidFill>
                <a:uFillTx/>
                <a:latin typeface="Calibri"/>
              </a:rPr>
              <a:pPr defTabSz="459126">
                <a:defRPr/>
              </a:pPr>
              <a:t>1</a:t>
            </a:fld>
            <a:endParaRPr lang="ru-RU" sz="1200" spc="0">
              <a:solidFill>
                <a:prstClr val="black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055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авительство 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9782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авительство НО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3986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авительство НО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7420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748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34600" y="301680"/>
            <a:ext cx="9623520" cy="126252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34600" y="1769400"/>
            <a:ext cx="9623520" cy="43858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338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 userDrawn="1"/>
        </p:nvCxnSpPr>
        <p:spPr>
          <a:xfrm>
            <a:off x="802005" y="1417665"/>
            <a:ext cx="10232782" cy="0"/>
          </a:xfrm>
          <a:prstGeom prst="line">
            <a:avLst/>
          </a:prstGeom>
          <a:ln w="28575">
            <a:solidFill>
              <a:srgbClr val="F348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4930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</p:sldLayoutIdLst>
  <p:hf hdr="0" ftr="0" dt="0"/>
  <p:txStyles>
    <p:titleStyle>
      <a:lvl1pPr algn="l" defTabSz="1008400" rtl="0" eaLnBrk="1" latinLnBrk="0" hangingPunct="1">
        <a:lnSpc>
          <a:spcPct val="90000"/>
        </a:lnSpc>
        <a:spcBef>
          <a:spcPct val="0"/>
        </a:spcBef>
        <a:buNone/>
        <a:defRPr sz="3088" kern="1200">
          <a:solidFill>
            <a:srgbClr val="004B57"/>
          </a:solidFill>
          <a:latin typeface="Fedra Sans Pro Medium" panose="020B0604040000020004" pitchFamily="34" charset="0"/>
          <a:ea typeface="+mj-ea"/>
          <a:cs typeface="+mj-cs"/>
        </a:defRPr>
      </a:lvl1pPr>
    </p:titleStyle>
    <p:bodyStyle>
      <a:lvl1pPr marL="252100" indent="-252100" algn="l" defTabSz="1008400" rtl="0" eaLnBrk="1" latinLnBrk="0" hangingPunct="1">
        <a:lnSpc>
          <a:spcPct val="90000"/>
        </a:lnSpc>
        <a:spcBef>
          <a:spcPts val="1103"/>
        </a:spcBef>
        <a:buFont typeface="Arial" panose="020B0604020202020204" pitchFamily="34" charset="0"/>
        <a:buChar char="•"/>
        <a:defRPr sz="1764" kern="1200">
          <a:solidFill>
            <a:srgbClr val="004B57"/>
          </a:solidFill>
          <a:latin typeface="Fedra Sans Pro Book" panose="020B0504040000020004" pitchFamily="34" charset="0"/>
          <a:ea typeface="+mn-ea"/>
          <a:cs typeface="+mn-cs"/>
        </a:defRPr>
      </a:lvl1pPr>
      <a:lvl2pPr marL="756300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764" kern="1200">
          <a:solidFill>
            <a:srgbClr val="004B57"/>
          </a:solidFill>
          <a:latin typeface="Fedra Sans Pro Book" panose="020B0504040000020004" pitchFamily="34" charset="0"/>
          <a:ea typeface="+mn-ea"/>
          <a:cs typeface="+mn-cs"/>
        </a:defRPr>
      </a:lvl2pPr>
      <a:lvl3pPr marL="1260500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764" kern="1200">
          <a:solidFill>
            <a:srgbClr val="004B57"/>
          </a:solidFill>
          <a:latin typeface="Fedra Sans Pro Book" panose="020B0504040000020004" pitchFamily="34" charset="0"/>
          <a:ea typeface="+mn-ea"/>
          <a:cs typeface="+mn-cs"/>
        </a:defRPr>
      </a:lvl3pPr>
      <a:lvl4pPr marL="17647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764" kern="1200">
          <a:solidFill>
            <a:srgbClr val="004B57"/>
          </a:solidFill>
          <a:latin typeface="Fedra Sans Pro Book" panose="020B0504040000020004" pitchFamily="34" charset="0"/>
          <a:ea typeface="+mn-ea"/>
          <a:cs typeface="+mn-cs"/>
        </a:defRPr>
      </a:lvl4pPr>
      <a:lvl5pPr marL="22689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764" kern="1200">
          <a:solidFill>
            <a:srgbClr val="004B57"/>
          </a:solidFill>
          <a:latin typeface="Fedra Sans Pro Book" panose="020B0504040000020004" pitchFamily="34" charset="0"/>
          <a:ea typeface="+mn-ea"/>
          <a:cs typeface="+mn-cs"/>
        </a:defRPr>
      </a:lvl5pPr>
      <a:lvl6pPr marL="27731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73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815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57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200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400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600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8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10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52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94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36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098" y="290829"/>
            <a:ext cx="784296" cy="908601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941108"/>
            <a:ext cx="10083800" cy="4621742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5058591" y="540172"/>
            <a:ext cx="4423425" cy="756317"/>
          </a:xfrm>
          <a:prstGeom prst="rect">
            <a:avLst/>
          </a:prstGeom>
          <a:noFill/>
        </p:spPr>
        <p:txBody>
          <a:bodyPr vert="horz" lIns="86227" tIns="43113" rIns="86227" bIns="43113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4400" kern="1200" dirty="0">
                <a:solidFill>
                  <a:srgbClr val="002060"/>
                </a:solidFill>
                <a:latin typeface="Fedra Sans Pro Bold" panose="020B0804040000020004" pitchFamily="34" charset="0"/>
                <a:ea typeface="+mj-ea"/>
                <a:cs typeface="+mj-cs"/>
              </a:defRPr>
            </a:lvl1pPr>
          </a:lstStyle>
          <a:p>
            <a:pPr defTabSz="1008400"/>
            <a:r>
              <a:rPr lang="ru-RU" sz="1323" spc="37" dirty="0">
                <a:solidFill>
                  <a:srgbClr val="F34840"/>
                </a:solidFill>
                <a:latin typeface="Arial" panose="020B0604020202020204" pitchFamily="34" charset="0"/>
                <a:cs typeface="Arial" panose="020B0604020202020204" pitchFamily="34" charset="0"/>
                <a:sym typeface="Rasa Medium"/>
              </a:rPr>
              <a:t>МИНИСТЕРСТВО ПРИРОДНЫХ РЕСУРСОВ, ЛЕСНОГО ХОЗЯЙСТВА И ЭКОЛОГИИ  НОВГОРОДСКОЙ ОБЛАСТИ</a:t>
            </a:r>
            <a:endParaRPr lang="ru-RU" sz="1323" spc="37" dirty="0">
              <a:solidFill>
                <a:srgbClr val="F348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87026" y="1937815"/>
            <a:ext cx="7921498" cy="3252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113" lvl="0" algn="ctr">
              <a:defRPr/>
            </a:pPr>
            <a:r>
              <a:rPr lang="ru-RU" sz="2650" b="1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Доклад о правоприменительной практике за </a:t>
            </a:r>
            <a:r>
              <a:rPr lang="ru-RU" sz="265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2021 </a:t>
            </a:r>
            <a:r>
              <a:rPr lang="ru-RU" sz="2650" b="1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год по федеральному государственному лесному </a:t>
            </a:r>
            <a:r>
              <a:rPr lang="ru-RU" sz="265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контролю (надзору) </a:t>
            </a:r>
            <a:r>
              <a:rPr lang="ru-RU" sz="2650" b="1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в лесах, находящихся на землях лесного фонда, расположенных на территории </a:t>
            </a:r>
          </a:p>
          <a:p>
            <a:pPr marL="11113" lvl="0" algn="ctr">
              <a:defRPr/>
            </a:pPr>
            <a:r>
              <a:rPr lang="ru-RU" sz="2650" b="1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Новгородской области</a:t>
            </a:r>
          </a:p>
          <a:p>
            <a:pPr marL="11113" lvl="0" algn="ctr">
              <a:defRPr/>
            </a:pPr>
            <a:endParaRPr lang="ru-RU" sz="265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504200"/>
            <a:endParaRPr lang="ru-RU" altLang="ru-RU" sz="1985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920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76"/>
          <a:stretch/>
        </p:blipFill>
        <p:spPr>
          <a:xfrm>
            <a:off x="304800" y="1806681"/>
            <a:ext cx="10083800" cy="590462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799364" y="2122993"/>
            <a:ext cx="2889088" cy="2450924"/>
          </a:xfrm>
          <a:prstGeom prst="rect">
            <a:avLst/>
          </a:prstGeom>
          <a:noFill/>
        </p:spPr>
        <p:txBody>
          <a:bodyPr vert="horz" lIns="100838" tIns="50419" rIns="100838" bIns="50419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4400" kern="1200" dirty="0">
                <a:solidFill>
                  <a:srgbClr val="002060"/>
                </a:solidFill>
                <a:latin typeface="Fedra Sans Pro Bold" panose="020B0804040000020004" pitchFamily="34" charset="0"/>
                <a:ea typeface="+mj-ea"/>
                <a:cs typeface="+mj-cs"/>
              </a:defRPr>
            </a:lvl1pPr>
          </a:lstStyle>
          <a:p>
            <a:pPr defTabSz="1008400"/>
            <a:r>
              <a:rPr lang="ru-RU" sz="2647" b="1" dirty="0">
                <a:solidFill>
                  <a:srgbClr val="F34840"/>
                </a:solidFill>
                <a:latin typeface="Arial" panose="020B0604020202020204" pitchFamily="34" charset="0"/>
                <a:cs typeface="Arial" panose="020B0604020202020204" pitchFamily="34" charset="0"/>
                <a:sym typeface="Rasa Medium"/>
              </a:rPr>
              <a:t>Спасибо</a:t>
            </a:r>
          </a:p>
          <a:p>
            <a:pPr defTabSz="1008400"/>
            <a:r>
              <a:rPr lang="ru-RU" sz="2647" b="1" dirty="0">
                <a:solidFill>
                  <a:srgbClr val="F34840"/>
                </a:solidFill>
                <a:latin typeface="Arial" panose="020B0604020202020204" pitchFamily="34" charset="0"/>
                <a:cs typeface="Arial" panose="020B0604020202020204" pitchFamily="34" charset="0"/>
                <a:sym typeface="Rasa Medium"/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94680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970051" y="244869"/>
            <a:ext cx="1428538" cy="940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504200"/>
            <a:r>
              <a:rPr lang="ru-RU" altLang="ru-RU" sz="5514" dirty="0" smtClean="0">
                <a:solidFill>
                  <a:srgbClr val="E7E6E6">
                    <a:lumMod val="75000"/>
                  </a:srgbClr>
                </a:solidFill>
              </a:rPr>
              <a:t>0</a:t>
            </a:r>
            <a:r>
              <a:rPr lang="ru-RU" altLang="ru-RU" sz="5514" dirty="0">
                <a:solidFill>
                  <a:srgbClr val="FFB3B3"/>
                </a:solidFill>
              </a:rPr>
              <a:t>2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098" y="290829"/>
            <a:ext cx="784296" cy="908601"/>
          </a:xfrm>
          <a:prstGeom prst="rect">
            <a:avLst/>
          </a:prstGeom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5107352" y="540172"/>
            <a:ext cx="4374664" cy="810942"/>
          </a:xfrm>
          <a:prstGeom prst="rect">
            <a:avLst/>
          </a:prstGeom>
          <a:noFill/>
        </p:spPr>
        <p:txBody>
          <a:bodyPr vert="horz" lIns="86227" tIns="43113" rIns="86227" bIns="43113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4400" kern="1200" dirty="0">
                <a:solidFill>
                  <a:srgbClr val="002060"/>
                </a:solidFill>
                <a:latin typeface="Fedra Sans Pro Bold" panose="020B0804040000020004" pitchFamily="34" charset="0"/>
                <a:ea typeface="+mj-ea"/>
                <a:cs typeface="+mj-cs"/>
              </a:defRPr>
            </a:lvl1pPr>
          </a:lstStyle>
          <a:p>
            <a:pPr defTabSz="1008400"/>
            <a:r>
              <a:rPr lang="ru-RU" sz="1320" spc="37" dirty="0">
                <a:solidFill>
                  <a:srgbClr val="F34840"/>
                </a:solidFill>
                <a:latin typeface="Arial" panose="020B0604020202020204" pitchFamily="34" charset="0"/>
                <a:cs typeface="Arial" panose="020B0604020202020204" pitchFamily="34" charset="0"/>
                <a:sym typeface="Rasa Medium"/>
              </a:rPr>
              <a:t>МИНИСТЕРСТВО ПРИРОДНЫХ РЕСУРСОВ, ЛЕСНОГО ХОЗЯЙСТВА И ЭКОЛОГИИ  НОВГОРОДСКОЙ ОБЛАСТИ</a:t>
            </a:r>
            <a:endParaRPr lang="ru-RU" sz="1320" spc="37" dirty="0">
              <a:solidFill>
                <a:srgbClr val="F348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E811AFE-B841-455C-B5A1-17BC611B5B41}"/>
              </a:ext>
            </a:extLst>
          </p:cNvPr>
          <p:cNvSpPr/>
          <p:nvPr/>
        </p:nvSpPr>
        <p:spPr>
          <a:xfrm>
            <a:off x="522164" y="1600457"/>
            <a:ext cx="9865096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650" b="1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Средства осуществления федерального государственного лесного надзора</a:t>
            </a:r>
            <a:endParaRPr lang="ru-RU" sz="2658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8820102D-CAEE-4408-AD37-3AB2A6ED677B}"/>
              </a:ext>
            </a:extLst>
          </p:cNvPr>
          <p:cNvSpPr/>
          <p:nvPr/>
        </p:nvSpPr>
        <p:spPr>
          <a:xfrm>
            <a:off x="522164" y="2487030"/>
            <a:ext cx="4752528" cy="738664"/>
          </a:xfrm>
          <a:prstGeom prst="rect">
            <a:avLst/>
          </a:prstGeom>
          <a:solidFill>
            <a:schemeClr val="bg2"/>
          </a:solidFill>
          <a:ln cmpd="dbl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30.06.2021 года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государственный лесной надзор (лесная охрана) осуществляется посредством: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2D1FBF76-6FAE-4850-8E66-2CF3264E329D}"/>
              </a:ext>
            </a:extLst>
          </p:cNvPr>
          <p:cNvSpPr/>
          <p:nvPr/>
        </p:nvSpPr>
        <p:spPr>
          <a:xfrm>
            <a:off x="306140" y="4285481"/>
            <a:ext cx="101531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5760" y="4001510"/>
            <a:ext cx="4588932" cy="6109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002060"/>
                </a:solidFill>
              </a:rPr>
              <a:t>Мероприятий по контролю в лесах без взаимодействия с гражданами и юридическими лицами (надзор за объектами лесных отношений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85761" y="3289393"/>
            <a:ext cx="4588931" cy="63604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002060"/>
                </a:solidFill>
              </a:rPr>
              <a:t>Плановых и внеплановых проверок путем взаимодействия с ИП и юридическими лицами (надзор за субъектами лесных отношений – 294-ФЗ)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42243" y="4896419"/>
            <a:ext cx="4032449" cy="43688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002060"/>
                </a:solidFill>
              </a:rPr>
              <a:t>Патрулирование лесных участков (п.12 Положения – пост. Правительства РФ №394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42243" y="5513354"/>
            <a:ext cx="4042700" cy="67641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002060"/>
                </a:solidFill>
              </a:rPr>
              <a:t>Плановые (рейдовые) осмотры, обследования лесных участков, переданных в пользование индивидуальными предпринимателями и юридическими лицами (п.5 ст. 2, ст. 13.2 федерального закона 294-ФЗ)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8820102D-CAEE-4408-AD37-3AB2A6ED677B}"/>
              </a:ext>
            </a:extLst>
          </p:cNvPr>
          <p:cNvSpPr/>
          <p:nvPr/>
        </p:nvSpPr>
        <p:spPr>
          <a:xfrm>
            <a:off x="5778748" y="2487030"/>
            <a:ext cx="4608512" cy="738664"/>
          </a:xfrm>
          <a:prstGeom prst="rect">
            <a:avLst/>
          </a:prstGeom>
          <a:solidFill>
            <a:schemeClr val="bg2"/>
          </a:solidFill>
          <a:ln cmpd="dbl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01.07.2021 года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государственный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лесной контроль (надзор) осуществляется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посредством:</a:t>
            </a:r>
          </a:p>
        </p:txBody>
      </p:sp>
      <p:cxnSp>
        <p:nvCxnSpPr>
          <p:cNvPr id="26" name="Прямая соединительная линия 25"/>
          <p:cNvCxnSpPr>
            <a:stCxn id="3" idx="1"/>
          </p:cNvCxnSpPr>
          <p:nvPr/>
        </p:nvCxnSpPr>
        <p:spPr>
          <a:xfrm flipH="1">
            <a:off x="306140" y="2856362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306139" y="2856362"/>
            <a:ext cx="1" cy="1429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970051" y="4612448"/>
            <a:ext cx="0" cy="12391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endCxn id="15" idx="1"/>
          </p:cNvCxnSpPr>
          <p:nvPr/>
        </p:nvCxnSpPr>
        <p:spPr>
          <a:xfrm>
            <a:off x="306140" y="3604571"/>
            <a:ext cx="379621" cy="2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endCxn id="4" idx="1"/>
          </p:cNvCxnSpPr>
          <p:nvPr/>
        </p:nvCxnSpPr>
        <p:spPr>
          <a:xfrm>
            <a:off x="306139" y="4304318"/>
            <a:ext cx="379621" cy="2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endCxn id="7" idx="1"/>
          </p:cNvCxnSpPr>
          <p:nvPr/>
        </p:nvCxnSpPr>
        <p:spPr>
          <a:xfrm>
            <a:off x="978176" y="5114861"/>
            <a:ext cx="2640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endCxn id="8" idx="1"/>
          </p:cNvCxnSpPr>
          <p:nvPr/>
        </p:nvCxnSpPr>
        <p:spPr>
          <a:xfrm>
            <a:off x="970051" y="5851559"/>
            <a:ext cx="2721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Скругленный прямоугольник 53"/>
          <p:cNvSpPr/>
          <p:nvPr/>
        </p:nvSpPr>
        <p:spPr>
          <a:xfrm>
            <a:off x="5922764" y="3361182"/>
            <a:ext cx="4470395" cy="542576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>Инспекционный визит (на плановой, внеплановой основе при взаимодействии с контролируемым лицом)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5922764" y="4016174"/>
            <a:ext cx="4471686" cy="56564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002060"/>
                </a:solidFill>
              </a:rPr>
              <a:t>Рейдовый </a:t>
            </a:r>
            <a:r>
              <a:rPr lang="ru-RU" sz="1200" dirty="0" smtClean="0">
                <a:solidFill>
                  <a:srgbClr val="002060"/>
                </a:solidFill>
              </a:rPr>
              <a:t>осмотр (на </a:t>
            </a:r>
            <a:r>
              <a:rPr lang="ru-RU" sz="1200" dirty="0">
                <a:solidFill>
                  <a:srgbClr val="002060"/>
                </a:solidFill>
              </a:rPr>
              <a:t>плановой</a:t>
            </a:r>
            <a:r>
              <a:rPr lang="ru-RU" sz="1200" dirty="0" smtClean="0">
                <a:solidFill>
                  <a:srgbClr val="002060"/>
                </a:solidFill>
              </a:rPr>
              <a:t>, </a:t>
            </a:r>
            <a:r>
              <a:rPr lang="ru-RU" sz="1200" dirty="0">
                <a:solidFill>
                  <a:srgbClr val="002060"/>
                </a:solidFill>
              </a:rPr>
              <a:t>внеплановой основе </a:t>
            </a:r>
            <a:r>
              <a:rPr lang="ru-RU" sz="1200" dirty="0" smtClean="0">
                <a:solidFill>
                  <a:srgbClr val="002060"/>
                </a:solidFill>
              </a:rPr>
              <a:t>при взаимодействии </a:t>
            </a:r>
            <a:r>
              <a:rPr lang="ru-RU" sz="1200" dirty="0">
                <a:solidFill>
                  <a:srgbClr val="002060"/>
                </a:solidFill>
              </a:rPr>
              <a:t>с контролируемым </a:t>
            </a:r>
            <a:r>
              <a:rPr lang="ru-RU" sz="1200" dirty="0" smtClean="0">
                <a:solidFill>
                  <a:srgbClr val="002060"/>
                </a:solidFill>
              </a:rPr>
              <a:t>лицом)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5922764" y="4700852"/>
            <a:ext cx="4490632" cy="559034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002060"/>
                </a:solidFill>
              </a:rPr>
              <a:t>Документарная проверка </a:t>
            </a:r>
            <a:r>
              <a:rPr lang="ru-RU" sz="1200" dirty="0" smtClean="0">
                <a:solidFill>
                  <a:srgbClr val="002060"/>
                </a:solidFill>
              </a:rPr>
              <a:t>(на плановой основе при взаимодействии </a:t>
            </a:r>
            <a:r>
              <a:rPr lang="ru-RU" sz="1200" dirty="0">
                <a:solidFill>
                  <a:srgbClr val="002060"/>
                </a:solidFill>
              </a:rPr>
              <a:t>с контролируемым </a:t>
            </a:r>
            <a:r>
              <a:rPr lang="ru-RU" sz="1200" dirty="0" smtClean="0">
                <a:solidFill>
                  <a:srgbClr val="002060"/>
                </a:solidFill>
              </a:rPr>
              <a:t>лицом</a:t>
            </a:r>
            <a:r>
              <a:rPr lang="ru-RU" sz="12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922764" y="5372302"/>
            <a:ext cx="4504059" cy="5787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002060"/>
                </a:solidFill>
              </a:rPr>
              <a:t>Выездная </a:t>
            </a:r>
            <a:r>
              <a:rPr lang="ru-RU" sz="1200" dirty="0" smtClean="0">
                <a:solidFill>
                  <a:srgbClr val="002060"/>
                </a:solidFill>
              </a:rPr>
              <a:t>проверка (на </a:t>
            </a:r>
            <a:r>
              <a:rPr lang="ru-RU" sz="1200" dirty="0">
                <a:solidFill>
                  <a:srgbClr val="002060"/>
                </a:solidFill>
              </a:rPr>
              <a:t>плановой, </a:t>
            </a:r>
            <a:r>
              <a:rPr lang="ru-RU" sz="1200" dirty="0" smtClean="0">
                <a:solidFill>
                  <a:srgbClr val="002060"/>
                </a:solidFill>
              </a:rPr>
              <a:t>внеплановой </a:t>
            </a:r>
            <a:r>
              <a:rPr lang="ru-RU" sz="1200" dirty="0">
                <a:solidFill>
                  <a:srgbClr val="002060"/>
                </a:solidFill>
              </a:rPr>
              <a:t>основе </a:t>
            </a:r>
            <a:r>
              <a:rPr lang="ru-RU" sz="1200" dirty="0" smtClean="0">
                <a:solidFill>
                  <a:srgbClr val="002060"/>
                </a:solidFill>
              </a:rPr>
              <a:t>при взаимодействии </a:t>
            </a:r>
            <a:r>
              <a:rPr lang="ru-RU" sz="1200" dirty="0">
                <a:solidFill>
                  <a:srgbClr val="002060"/>
                </a:solidFill>
              </a:rPr>
              <a:t>с контролируемым </a:t>
            </a:r>
            <a:r>
              <a:rPr lang="ru-RU" sz="1200" dirty="0" smtClean="0">
                <a:solidFill>
                  <a:srgbClr val="002060"/>
                </a:solidFill>
              </a:rPr>
              <a:t>лицом) 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5922764" y="6069690"/>
            <a:ext cx="4504060" cy="63604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>Наблюдение за соблюдением обязательных требований (на внеплановой основе без взаимодействия с контролируемым лицом)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5922764" y="6827549"/>
            <a:ext cx="4504059" cy="604209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>Выездное обследование (на внеплановой основе без взаимодействия с контролируемым лицом)</a:t>
            </a:r>
            <a:endParaRPr lang="ru-RU" sz="1200" dirty="0">
              <a:solidFill>
                <a:srgbClr val="002060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5562724" y="2856362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562724" y="2856362"/>
            <a:ext cx="0" cy="4273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54" idx="1"/>
          </p:cNvCxnSpPr>
          <p:nvPr/>
        </p:nvCxnSpPr>
        <p:spPr>
          <a:xfrm>
            <a:off x="5562724" y="3632470"/>
            <a:ext cx="360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55" idx="1"/>
          </p:cNvCxnSpPr>
          <p:nvPr/>
        </p:nvCxnSpPr>
        <p:spPr>
          <a:xfrm>
            <a:off x="5562724" y="4298926"/>
            <a:ext cx="360040" cy="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56" idx="1"/>
          </p:cNvCxnSpPr>
          <p:nvPr/>
        </p:nvCxnSpPr>
        <p:spPr>
          <a:xfrm>
            <a:off x="5562724" y="4980369"/>
            <a:ext cx="360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endCxn id="59" idx="1"/>
          </p:cNvCxnSpPr>
          <p:nvPr/>
        </p:nvCxnSpPr>
        <p:spPr>
          <a:xfrm>
            <a:off x="5562724" y="7129654"/>
            <a:ext cx="360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endCxn id="58" idx="1"/>
          </p:cNvCxnSpPr>
          <p:nvPr/>
        </p:nvCxnSpPr>
        <p:spPr>
          <a:xfrm>
            <a:off x="5562724" y="6387714"/>
            <a:ext cx="360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>
            <a:endCxn id="57" idx="1"/>
          </p:cNvCxnSpPr>
          <p:nvPr/>
        </p:nvCxnSpPr>
        <p:spPr>
          <a:xfrm>
            <a:off x="5562724" y="5661693"/>
            <a:ext cx="36004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9227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970051" y="244869"/>
            <a:ext cx="1428538" cy="940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504200"/>
            <a:r>
              <a:rPr lang="ru-RU" altLang="ru-RU" sz="5514" dirty="0" smtClean="0">
                <a:solidFill>
                  <a:srgbClr val="E7E6E6">
                    <a:lumMod val="75000"/>
                  </a:srgbClr>
                </a:solidFill>
              </a:rPr>
              <a:t>0</a:t>
            </a:r>
            <a:r>
              <a:rPr lang="ru-RU" altLang="ru-RU" sz="5514" dirty="0">
                <a:solidFill>
                  <a:srgbClr val="FFB3B3"/>
                </a:solidFill>
              </a:rPr>
              <a:t>3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098" y="290829"/>
            <a:ext cx="784296" cy="908601"/>
          </a:xfrm>
          <a:prstGeom prst="rect">
            <a:avLst/>
          </a:prstGeom>
        </p:spPr>
      </p:pic>
      <p:sp>
        <p:nvSpPr>
          <p:cNvPr id="25" name="Заголовок 6">
            <a:extLst>
              <a:ext uri="{FF2B5EF4-FFF2-40B4-BE49-F238E27FC236}">
                <a16:creationId xmlns:a16="http://schemas.microsoft.com/office/drawing/2014/main" xmlns="" id="{5D439AE2-0261-4622-8565-10F64BDF42BA}"/>
              </a:ext>
            </a:extLst>
          </p:cNvPr>
          <p:cNvSpPr txBox="1">
            <a:spLocks/>
          </p:cNvSpPr>
          <p:nvPr/>
        </p:nvSpPr>
        <p:spPr>
          <a:xfrm>
            <a:off x="970050" y="1625056"/>
            <a:ext cx="8697278" cy="8525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rgbClr val="004B57"/>
                </a:solidFill>
                <a:latin typeface="Fedra Sans Pro Medium" panose="020B0604040000020004" pitchFamily="34" charset="0"/>
                <a:ea typeface="+mj-ea"/>
                <a:cs typeface="+mj-cs"/>
              </a:defRPr>
            </a:lvl1pPr>
          </a:lstStyle>
          <a:p>
            <a:pPr algn="ctr" defTabSz="1008400"/>
            <a:r>
              <a:rPr lang="ru-RU" sz="2647" b="1" dirty="0" smtClean="0">
                <a:solidFill>
                  <a:srgbClr val="F34840"/>
                </a:solidFill>
                <a:latin typeface="Arial" panose="020B0604020202020204" pitchFamily="34" charset="0"/>
              </a:rPr>
              <a:t>Распределение контрольно-надзорных мероприятий за 2021 год</a:t>
            </a:r>
            <a:endParaRPr lang="ru-RU" sz="2647" b="1" dirty="0">
              <a:solidFill>
                <a:srgbClr val="F348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107352" y="540172"/>
            <a:ext cx="4374664" cy="810942"/>
          </a:xfrm>
          <a:prstGeom prst="rect">
            <a:avLst/>
          </a:prstGeom>
          <a:noFill/>
        </p:spPr>
        <p:txBody>
          <a:bodyPr vert="horz" lIns="86227" tIns="43113" rIns="86227" bIns="43113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4400" kern="1200" dirty="0">
                <a:solidFill>
                  <a:srgbClr val="002060"/>
                </a:solidFill>
                <a:latin typeface="Fedra Sans Pro Bold" panose="020B0804040000020004" pitchFamily="34" charset="0"/>
                <a:ea typeface="+mj-ea"/>
                <a:cs typeface="+mj-cs"/>
              </a:defRPr>
            </a:lvl1pPr>
          </a:lstStyle>
          <a:p>
            <a:pPr defTabSz="1008400"/>
            <a:r>
              <a:rPr lang="ru-RU" sz="1320" spc="37" dirty="0">
                <a:solidFill>
                  <a:srgbClr val="F34840"/>
                </a:solidFill>
                <a:latin typeface="Arial" panose="020B0604020202020204" pitchFamily="34" charset="0"/>
                <a:cs typeface="Arial" panose="020B0604020202020204" pitchFamily="34" charset="0"/>
                <a:sym typeface="Rasa Medium"/>
              </a:rPr>
              <a:t>МИНИСТЕРСТВО ПРИРОДНЫХ РЕСУРСОВ, ЛЕСНОГО ХОЗЯЙСТВА И ЭКОЛОГИИ  НОВГОРОДСКОЙ ОБЛАСТИ</a:t>
            </a:r>
            <a:endParaRPr lang="ru-RU" sz="1320" spc="37" dirty="0">
              <a:solidFill>
                <a:srgbClr val="F348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4045792305"/>
              </p:ext>
            </p:extLst>
          </p:nvPr>
        </p:nvGraphicFramePr>
        <p:xfrm>
          <a:off x="810196" y="2629297"/>
          <a:ext cx="9032198" cy="4752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72443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970051" y="244869"/>
            <a:ext cx="1428538" cy="940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504200"/>
            <a:r>
              <a:rPr lang="ru-RU" altLang="ru-RU" sz="5514" dirty="0" smtClean="0">
                <a:solidFill>
                  <a:srgbClr val="E7E6E6">
                    <a:lumMod val="75000"/>
                  </a:srgbClr>
                </a:solidFill>
              </a:rPr>
              <a:t>0</a:t>
            </a:r>
            <a:r>
              <a:rPr lang="ru-RU" altLang="ru-RU" sz="5514" dirty="0" smtClean="0">
                <a:solidFill>
                  <a:srgbClr val="FFB3B3"/>
                </a:solidFill>
              </a:rPr>
              <a:t>4</a:t>
            </a:r>
            <a:endParaRPr lang="ru-RU" altLang="ru-RU" sz="5514" dirty="0">
              <a:solidFill>
                <a:srgbClr val="FFB3B3"/>
              </a:solidFill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098" y="290829"/>
            <a:ext cx="784296" cy="908601"/>
          </a:xfrm>
          <a:prstGeom prst="rect">
            <a:avLst/>
          </a:prstGeom>
        </p:spPr>
      </p:pic>
      <p:sp>
        <p:nvSpPr>
          <p:cNvPr id="25" name="Заголовок 6">
            <a:extLst>
              <a:ext uri="{FF2B5EF4-FFF2-40B4-BE49-F238E27FC236}">
                <a16:creationId xmlns:a16="http://schemas.microsoft.com/office/drawing/2014/main" xmlns="" id="{5D439AE2-0261-4622-8565-10F64BDF42BA}"/>
              </a:ext>
            </a:extLst>
          </p:cNvPr>
          <p:cNvSpPr txBox="1">
            <a:spLocks/>
          </p:cNvSpPr>
          <p:nvPr/>
        </p:nvSpPr>
        <p:spPr>
          <a:xfrm>
            <a:off x="970050" y="1625056"/>
            <a:ext cx="8697278" cy="107624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rgbClr val="004B57"/>
                </a:solidFill>
                <a:latin typeface="Fedra Sans Pro Medium" panose="020B0604040000020004" pitchFamily="34" charset="0"/>
                <a:ea typeface="+mj-ea"/>
                <a:cs typeface="+mj-cs"/>
              </a:defRPr>
            </a:lvl1pPr>
          </a:lstStyle>
          <a:p>
            <a:pPr algn="ctr" defTabSz="1008400"/>
            <a:r>
              <a:rPr lang="ru-RU" sz="2647" b="1" dirty="0">
                <a:solidFill>
                  <a:srgbClr val="F34840"/>
                </a:solidFill>
                <a:latin typeface="Arial" panose="020B0604020202020204" pitchFamily="34" charset="0"/>
              </a:rPr>
              <a:t>Динамика </a:t>
            </a:r>
            <a:r>
              <a:rPr lang="ru-RU" sz="2647" b="1" dirty="0" smtClean="0">
                <a:solidFill>
                  <a:srgbClr val="F34840"/>
                </a:solidFill>
                <a:latin typeface="Arial" panose="020B0604020202020204" pitchFamily="34" charset="0"/>
              </a:rPr>
              <a:t>контрольно-надзорных мероприятий за 2019 </a:t>
            </a:r>
            <a:r>
              <a:rPr lang="ru-RU" sz="2647" b="1" dirty="0">
                <a:solidFill>
                  <a:srgbClr val="F34840"/>
                </a:solidFill>
                <a:latin typeface="Arial" panose="020B0604020202020204" pitchFamily="34" charset="0"/>
              </a:rPr>
              <a:t>– </a:t>
            </a:r>
            <a:r>
              <a:rPr lang="ru-RU" sz="2647" b="1" dirty="0" smtClean="0">
                <a:solidFill>
                  <a:srgbClr val="F34840"/>
                </a:solidFill>
                <a:latin typeface="Arial" panose="020B0604020202020204" pitchFamily="34" charset="0"/>
              </a:rPr>
              <a:t>2021 </a:t>
            </a:r>
            <a:r>
              <a:rPr lang="ru-RU" sz="2647" b="1" dirty="0">
                <a:solidFill>
                  <a:srgbClr val="F34840"/>
                </a:solidFill>
                <a:latin typeface="Arial" panose="020B0604020202020204" pitchFamily="34" charset="0"/>
              </a:rPr>
              <a:t>годы</a:t>
            </a:r>
            <a:endParaRPr lang="ru-RU" sz="2647" b="1" dirty="0">
              <a:solidFill>
                <a:srgbClr val="F348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107352" y="540172"/>
            <a:ext cx="4374664" cy="810942"/>
          </a:xfrm>
          <a:prstGeom prst="rect">
            <a:avLst/>
          </a:prstGeom>
          <a:noFill/>
        </p:spPr>
        <p:txBody>
          <a:bodyPr vert="horz" lIns="86227" tIns="43113" rIns="86227" bIns="43113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4400" kern="1200" dirty="0">
                <a:solidFill>
                  <a:srgbClr val="002060"/>
                </a:solidFill>
                <a:latin typeface="Fedra Sans Pro Bold" panose="020B0804040000020004" pitchFamily="34" charset="0"/>
                <a:ea typeface="+mj-ea"/>
                <a:cs typeface="+mj-cs"/>
              </a:defRPr>
            </a:lvl1pPr>
          </a:lstStyle>
          <a:p>
            <a:pPr defTabSz="1008400"/>
            <a:r>
              <a:rPr lang="ru-RU" sz="1320" spc="37" dirty="0">
                <a:solidFill>
                  <a:srgbClr val="F34840"/>
                </a:solidFill>
                <a:latin typeface="Arial" panose="020B0604020202020204" pitchFamily="34" charset="0"/>
                <a:cs typeface="Arial" panose="020B0604020202020204" pitchFamily="34" charset="0"/>
                <a:sym typeface="Rasa Medium"/>
              </a:rPr>
              <a:t>МИНИСТЕРСТВО ПРИРОДНЫХ РЕСУРСОВ, ЛЕСНОГО ХОЗЯЙСТВА И ЭКОЛОГИИ  НОВГОРОДСКОЙ ОБЛАСТИ</a:t>
            </a:r>
            <a:endParaRPr lang="ru-RU" sz="1320" spc="37" dirty="0">
              <a:solidFill>
                <a:srgbClr val="F348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Объект 5">
            <a:extLst>
              <a:ext uri="{FF2B5EF4-FFF2-40B4-BE49-F238E27FC236}">
                <a16:creationId xmlns:a16="http://schemas.microsoft.com/office/drawing/2014/main" xmlns="" id="{FE66CC54-95CC-43A0-BCAF-BE62F1BC35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5095331"/>
              </p:ext>
            </p:extLst>
          </p:nvPr>
        </p:nvGraphicFramePr>
        <p:xfrm>
          <a:off x="1098228" y="2845321"/>
          <a:ext cx="9361041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34551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970051" y="244869"/>
            <a:ext cx="1428538" cy="940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504200"/>
            <a:r>
              <a:rPr lang="ru-RU" altLang="ru-RU" sz="5514" dirty="0" smtClean="0">
                <a:solidFill>
                  <a:srgbClr val="989898"/>
                </a:solidFill>
              </a:rPr>
              <a:t>0</a:t>
            </a:r>
            <a:r>
              <a:rPr lang="ru-RU" altLang="ru-RU" sz="5514" dirty="0">
                <a:solidFill>
                  <a:srgbClr val="FFAFAF"/>
                </a:solidFill>
              </a:rPr>
              <a:t>5</a:t>
            </a:r>
            <a:endParaRPr lang="ru-RU" altLang="ru-RU" sz="5514" dirty="0">
              <a:solidFill>
                <a:srgbClr val="FF0000"/>
              </a:solidFill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098" y="290829"/>
            <a:ext cx="784296" cy="908601"/>
          </a:xfrm>
          <a:prstGeom prst="rect">
            <a:avLst/>
          </a:prstGeom>
        </p:spPr>
      </p:pic>
      <p:sp>
        <p:nvSpPr>
          <p:cNvPr id="25" name="Заголовок 6">
            <a:extLst>
              <a:ext uri="{FF2B5EF4-FFF2-40B4-BE49-F238E27FC236}">
                <a16:creationId xmlns:a16="http://schemas.microsoft.com/office/drawing/2014/main" xmlns="" id="{5D439AE2-0261-4622-8565-10F64BDF42BA}"/>
              </a:ext>
            </a:extLst>
          </p:cNvPr>
          <p:cNvSpPr txBox="1">
            <a:spLocks/>
          </p:cNvSpPr>
          <p:nvPr/>
        </p:nvSpPr>
        <p:spPr>
          <a:xfrm>
            <a:off x="970050" y="1549178"/>
            <a:ext cx="8697278" cy="6480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rgbClr val="004B57"/>
                </a:solidFill>
                <a:latin typeface="Fedra Sans Pro Medium" panose="020B0604040000020004" pitchFamily="34" charset="0"/>
                <a:ea typeface="+mj-ea"/>
                <a:cs typeface="+mj-cs"/>
              </a:defRPr>
            </a:lvl1pPr>
          </a:lstStyle>
          <a:p>
            <a:pPr algn="ctr" defTabSz="1008400"/>
            <a:r>
              <a:rPr lang="ru-RU" sz="2647" b="1" dirty="0">
                <a:solidFill>
                  <a:srgbClr val="F34840"/>
                </a:solidFill>
                <a:latin typeface="Arial" panose="020B0604020202020204" pitchFamily="34" charset="0"/>
              </a:rPr>
              <a:t>Динамика объема незаконных рубок в период </a:t>
            </a:r>
            <a:r>
              <a:rPr lang="ru-RU" sz="2647" b="1" dirty="0" smtClean="0">
                <a:solidFill>
                  <a:srgbClr val="F34840"/>
                </a:solidFill>
                <a:latin typeface="Arial" panose="020B0604020202020204" pitchFamily="34" charset="0"/>
              </a:rPr>
              <a:t>2015-2021 </a:t>
            </a:r>
            <a:r>
              <a:rPr lang="ru-RU" sz="2647" b="1" dirty="0">
                <a:solidFill>
                  <a:srgbClr val="F34840"/>
                </a:solidFill>
                <a:latin typeface="Arial" panose="020B0604020202020204" pitchFamily="34" charset="0"/>
              </a:rPr>
              <a:t>гг. </a:t>
            </a:r>
            <a:endParaRPr lang="ru-RU" sz="2647" b="1" dirty="0">
              <a:solidFill>
                <a:srgbClr val="F348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107352" y="540172"/>
            <a:ext cx="4374664" cy="810942"/>
          </a:xfrm>
          <a:prstGeom prst="rect">
            <a:avLst/>
          </a:prstGeom>
          <a:noFill/>
        </p:spPr>
        <p:txBody>
          <a:bodyPr vert="horz" lIns="86227" tIns="43113" rIns="86227" bIns="43113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4400" kern="1200" dirty="0">
                <a:solidFill>
                  <a:srgbClr val="002060"/>
                </a:solidFill>
                <a:latin typeface="Fedra Sans Pro Bold" panose="020B0804040000020004" pitchFamily="34" charset="0"/>
                <a:ea typeface="+mj-ea"/>
                <a:cs typeface="+mj-cs"/>
              </a:defRPr>
            </a:lvl1pPr>
          </a:lstStyle>
          <a:p>
            <a:pPr defTabSz="1008400"/>
            <a:r>
              <a:rPr lang="ru-RU" sz="1320" spc="37" dirty="0">
                <a:solidFill>
                  <a:srgbClr val="F34840"/>
                </a:solidFill>
                <a:latin typeface="Arial" panose="020B0604020202020204" pitchFamily="34" charset="0"/>
                <a:cs typeface="Arial" panose="020B0604020202020204" pitchFamily="34" charset="0"/>
                <a:sym typeface="Rasa Medium"/>
              </a:rPr>
              <a:t>МИНИСТЕРСТВО ПРИРОДНЫХ РЕСУРСОВ, ЛЕСНОГО ХОЗЯЙСТВА И ЭКОЛОГИИ  НОВГОРОДСКОЙ ОБЛАСТИ</a:t>
            </a:r>
            <a:endParaRPr lang="ru-RU" sz="1320" spc="37" dirty="0">
              <a:solidFill>
                <a:srgbClr val="F348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Объект 5">
            <a:extLst>
              <a:ext uri="{FF2B5EF4-FFF2-40B4-BE49-F238E27FC236}">
                <a16:creationId xmlns:a16="http://schemas.microsoft.com/office/drawing/2014/main" xmlns="" id="{234DBFD4-EC67-44EB-A1F4-A48E97F0BA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9466178"/>
              </p:ext>
            </p:extLst>
          </p:nvPr>
        </p:nvGraphicFramePr>
        <p:xfrm>
          <a:off x="270136" y="2395314"/>
          <a:ext cx="10153128" cy="5058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10949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970051" y="244869"/>
            <a:ext cx="1428538" cy="940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504200"/>
            <a:r>
              <a:rPr lang="ru-RU" altLang="ru-RU" sz="5514" dirty="0" smtClean="0">
                <a:solidFill>
                  <a:srgbClr val="989898"/>
                </a:solidFill>
              </a:rPr>
              <a:t>0</a:t>
            </a:r>
            <a:r>
              <a:rPr lang="ru-RU" altLang="ru-RU" sz="5514" dirty="0">
                <a:solidFill>
                  <a:srgbClr val="FFB3B3"/>
                </a:solidFill>
              </a:rPr>
              <a:t>6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098" y="290829"/>
            <a:ext cx="784296" cy="908601"/>
          </a:xfrm>
          <a:prstGeom prst="rect">
            <a:avLst/>
          </a:prstGeom>
        </p:spPr>
      </p:pic>
      <p:sp>
        <p:nvSpPr>
          <p:cNvPr id="25" name="Заголовок 6">
            <a:extLst>
              <a:ext uri="{FF2B5EF4-FFF2-40B4-BE49-F238E27FC236}">
                <a16:creationId xmlns:a16="http://schemas.microsoft.com/office/drawing/2014/main" xmlns="" id="{5D439AE2-0261-4622-8565-10F64BDF42BA}"/>
              </a:ext>
            </a:extLst>
          </p:cNvPr>
          <p:cNvSpPr txBox="1">
            <a:spLocks/>
          </p:cNvSpPr>
          <p:nvPr/>
        </p:nvSpPr>
        <p:spPr>
          <a:xfrm>
            <a:off x="970050" y="1549178"/>
            <a:ext cx="8697278" cy="6480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rgbClr val="004B57"/>
                </a:solidFill>
                <a:latin typeface="Fedra Sans Pro Medium" panose="020B0604040000020004" pitchFamily="34" charset="0"/>
                <a:ea typeface="+mj-ea"/>
                <a:cs typeface="+mj-cs"/>
              </a:defRPr>
            </a:lvl1pPr>
          </a:lstStyle>
          <a:p>
            <a:pPr algn="ctr" defTabSz="1008400"/>
            <a:r>
              <a:rPr lang="ru-RU" sz="2647" b="1" dirty="0">
                <a:solidFill>
                  <a:srgbClr val="F34840"/>
                </a:solidFill>
                <a:latin typeface="Arial" panose="020B0604020202020204" pitchFamily="34" charset="0"/>
              </a:rPr>
              <a:t>Динамика </a:t>
            </a:r>
            <a:r>
              <a:rPr lang="ru-RU" sz="2647" b="1" dirty="0" smtClean="0">
                <a:solidFill>
                  <a:srgbClr val="F34840"/>
                </a:solidFill>
                <a:latin typeface="Arial" panose="020B0604020202020204" pitchFamily="34" charset="0"/>
              </a:rPr>
              <a:t>возбуждения административных дел</a:t>
            </a:r>
            <a:endParaRPr lang="ru-RU" sz="2647" b="1" dirty="0">
              <a:solidFill>
                <a:srgbClr val="F348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107352" y="540172"/>
            <a:ext cx="4374664" cy="810942"/>
          </a:xfrm>
          <a:prstGeom prst="rect">
            <a:avLst/>
          </a:prstGeom>
          <a:noFill/>
        </p:spPr>
        <p:txBody>
          <a:bodyPr vert="horz" lIns="86227" tIns="43113" rIns="86227" bIns="43113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4400" kern="1200" dirty="0">
                <a:solidFill>
                  <a:srgbClr val="002060"/>
                </a:solidFill>
                <a:latin typeface="Fedra Sans Pro Bold" panose="020B0804040000020004" pitchFamily="34" charset="0"/>
                <a:ea typeface="+mj-ea"/>
                <a:cs typeface="+mj-cs"/>
              </a:defRPr>
            </a:lvl1pPr>
          </a:lstStyle>
          <a:p>
            <a:pPr defTabSz="1008400"/>
            <a:r>
              <a:rPr lang="ru-RU" sz="1320" spc="37" dirty="0">
                <a:solidFill>
                  <a:srgbClr val="F34840"/>
                </a:solidFill>
                <a:latin typeface="Arial" panose="020B0604020202020204" pitchFamily="34" charset="0"/>
                <a:cs typeface="Arial" panose="020B0604020202020204" pitchFamily="34" charset="0"/>
                <a:sym typeface="Rasa Medium"/>
              </a:rPr>
              <a:t>МИНИСТЕРСТВО ПРИРОДНЫХ РЕСУРСОВ, ЛЕСНОГО ХОЗЯЙСТВА И ЭКОЛОГИИ  НОВГОРОДСКОЙ ОБЛАСТИ</a:t>
            </a:r>
            <a:endParaRPr lang="ru-RU" sz="1320" spc="37" dirty="0">
              <a:solidFill>
                <a:srgbClr val="F348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val="1734011360"/>
              </p:ext>
            </p:extLst>
          </p:nvPr>
        </p:nvGraphicFramePr>
        <p:xfrm>
          <a:off x="594172" y="2053233"/>
          <a:ext cx="979308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15907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970051" y="244869"/>
            <a:ext cx="1428538" cy="940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504200"/>
            <a:r>
              <a:rPr lang="ru-RU" altLang="ru-RU" sz="5514" dirty="0" smtClean="0">
                <a:solidFill>
                  <a:srgbClr val="989898"/>
                </a:solidFill>
              </a:rPr>
              <a:t>0</a:t>
            </a:r>
            <a:r>
              <a:rPr lang="ru-RU" altLang="ru-RU" sz="5514" dirty="0" smtClean="0">
                <a:solidFill>
                  <a:srgbClr val="FFB3B3"/>
                </a:solidFill>
              </a:rPr>
              <a:t>7</a:t>
            </a:r>
            <a:endParaRPr lang="ru-RU" altLang="ru-RU" sz="5514" dirty="0">
              <a:solidFill>
                <a:srgbClr val="FFB3B3"/>
              </a:solidFill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098" y="290829"/>
            <a:ext cx="784296" cy="908601"/>
          </a:xfrm>
          <a:prstGeom prst="rect">
            <a:avLst/>
          </a:prstGeom>
        </p:spPr>
      </p:pic>
      <p:sp>
        <p:nvSpPr>
          <p:cNvPr id="25" name="Заголовок 6">
            <a:extLst>
              <a:ext uri="{FF2B5EF4-FFF2-40B4-BE49-F238E27FC236}">
                <a16:creationId xmlns:a16="http://schemas.microsoft.com/office/drawing/2014/main" xmlns="" id="{5D439AE2-0261-4622-8565-10F64BDF42BA}"/>
              </a:ext>
            </a:extLst>
          </p:cNvPr>
          <p:cNvSpPr txBox="1">
            <a:spLocks/>
          </p:cNvSpPr>
          <p:nvPr/>
        </p:nvSpPr>
        <p:spPr>
          <a:xfrm>
            <a:off x="970050" y="1549177"/>
            <a:ext cx="8697130" cy="72007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rgbClr val="004B57"/>
                </a:solidFill>
                <a:latin typeface="Fedra Sans Pro Medium" panose="020B0604040000020004" pitchFamily="34" charset="0"/>
                <a:ea typeface="+mj-ea"/>
                <a:cs typeface="+mj-cs"/>
              </a:defRPr>
            </a:lvl1pPr>
          </a:lstStyle>
          <a:p>
            <a:pPr algn="ctr" defTabSz="1008400"/>
            <a:r>
              <a:rPr lang="ru-RU" sz="2647" b="1" dirty="0" smtClean="0">
                <a:solidFill>
                  <a:srgbClr val="F34840"/>
                </a:solidFill>
                <a:latin typeface="Arial" panose="020B0604020202020204" pitchFamily="34" charset="0"/>
              </a:rPr>
              <a:t>Часто встречающиеся нарушения лесного законодательства</a:t>
            </a:r>
            <a:endParaRPr lang="ru-RU" sz="2647" b="1" dirty="0">
              <a:solidFill>
                <a:srgbClr val="F348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107352" y="540172"/>
            <a:ext cx="4374664" cy="810942"/>
          </a:xfrm>
          <a:prstGeom prst="rect">
            <a:avLst/>
          </a:prstGeom>
          <a:noFill/>
        </p:spPr>
        <p:txBody>
          <a:bodyPr vert="horz" lIns="86227" tIns="43113" rIns="86227" bIns="43113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4400" kern="1200" dirty="0">
                <a:solidFill>
                  <a:srgbClr val="002060"/>
                </a:solidFill>
                <a:latin typeface="Fedra Sans Pro Bold" panose="020B0804040000020004" pitchFamily="34" charset="0"/>
                <a:ea typeface="+mj-ea"/>
                <a:cs typeface="+mj-cs"/>
              </a:defRPr>
            </a:lvl1pPr>
          </a:lstStyle>
          <a:p>
            <a:pPr defTabSz="1008400"/>
            <a:r>
              <a:rPr lang="ru-RU" sz="1320" spc="37" dirty="0">
                <a:solidFill>
                  <a:srgbClr val="F34840"/>
                </a:solidFill>
                <a:latin typeface="Arial" panose="020B0604020202020204" pitchFamily="34" charset="0"/>
                <a:cs typeface="Arial" panose="020B0604020202020204" pitchFamily="34" charset="0"/>
                <a:sym typeface="Rasa Medium"/>
              </a:rPr>
              <a:t>МИНИСТЕРСТВО ПРИРОДНЫХ РЕСУРСОВ, ЛЕСНОГО ХОЗЯЙСТВА И ЭКОЛОГИИ  НОВГОРОДСКОЙ ОБЛАСТИ</a:t>
            </a:r>
            <a:endParaRPr lang="ru-RU" sz="1320" spc="37" dirty="0">
              <a:solidFill>
                <a:srgbClr val="F348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10196" y="2467319"/>
            <a:ext cx="9201516" cy="4554466"/>
          </a:xfrm>
          <a:prstGeom prst="roundRect">
            <a:avLst>
              <a:gd name="adj" fmla="val 24075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800000"/>
                </a:solidFill>
              </a:rPr>
              <a:t> </a:t>
            </a:r>
            <a:r>
              <a:rPr lang="ru-RU" dirty="0">
                <a:solidFill>
                  <a:srgbClr val="800000"/>
                </a:solidFill>
              </a:rPr>
              <a:t>Невыполнение или несвоевременное выполнение работ по очистке лесосек;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800000"/>
                </a:solidFill>
              </a:rPr>
              <a:t> </a:t>
            </a:r>
            <a:r>
              <a:rPr lang="ru-RU" dirty="0">
                <a:solidFill>
                  <a:srgbClr val="800000"/>
                </a:solidFill>
              </a:rPr>
              <a:t>Оставление не вывезенной в установленный срок (включая предоставление отсрочки) древесины на лесосеке;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800000"/>
                </a:solidFill>
              </a:rPr>
              <a:t> </a:t>
            </a:r>
            <a:r>
              <a:rPr lang="ru-RU" dirty="0">
                <a:solidFill>
                  <a:srgbClr val="800000"/>
                </a:solidFill>
              </a:rPr>
              <a:t>Вывозка, трелевка древесины в места, не предусмотренные проектом освоения лесов или технологической картой лесосечных работ;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800000"/>
                </a:solidFill>
              </a:rPr>
              <a:t> </a:t>
            </a:r>
            <a:r>
              <a:rPr lang="ru-RU" dirty="0">
                <a:solidFill>
                  <a:srgbClr val="800000"/>
                </a:solidFill>
              </a:rPr>
              <a:t>Непредставление информации в соответствии с Порядком, установленным уполномоченным федеральным органом исполнительной власти; 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800000"/>
                </a:solidFill>
              </a:rPr>
              <a:t> Не проведение </a:t>
            </a:r>
            <a:r>
              <a:rPr lang="ru-RU" dirty="0">
                <a:solidFill>
                  <a:srgbClr val="800000"/>
                </a:solidFill>
              </a:rPr>
              <a:t>весенней доочистки в случае рубки в зимнее время;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800000"/>
                </a:solidFill>
              </a:rPr>
              <a:t> </a:t>
            </a:r>
            <a:r>
              <a:rPr lang="ru-RU" dirty="0">
                <a:solidFill>
                  <a:srgbClr val="800000"/>
                </a:solidFill>
              </a:rPr>
              <a:t>Укладка порубочных остатков в кучи или валы шириной более 3 метров и на расстоянии ближе 10 метров от прилегающих лесных насаждений.</a:t>
            </a:r>
          </a:p>
        </p:txBody>
      </p:sp>
    </p:spTree>
    <p:extLst>
      <p:ext uri="{BB962C8B-B14F-4D97-AF65-F5344CB8AC3E}">
        <p14:creationId xmlns:p14="http://schemas.microsoft.com/office/powerpoint/2010/main" val="2320190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970051" y="244869"/>
            <a:ext cx="1428538" cy="940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504200"/>
            <a:r>
              <a:rPr lang="ru-RU" altLang="ru-RU" sz="5514" dirty="0" smtClean="0">
                <a:solidFill>
                  <a:srgbClr val="989898"/>
                </a:solidFill>
              </a:rPr>
              <a:t>0</a:t>
            </a:r>
            <a:r>
              <a:rPr lang="ru-RU" altLang="ru-RU" sz="5514" dirty="0">
                <a:solidFill>
                  <a:srgbClr val="FFB3B3"/>
                </a:solidFill>
              </a:rPr>
              <a:t>8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098" y="290829"/>
            <a:ext cx="784296" cy="908601"/>
          </a:xfrm>
          <a:prstGeom prst="rect">
            <a:avLst/>
          </a:prstGeom>
        </p:spPr>
      </p:pic>
      <p:sp>
        <p:nvSpPr>
          <p:cNvPr id="25" name="Заголовок 6">
            <a:extLst>
              <a:ext uri="{FF2B5EF4-FFF2-40B4-BE49-F238E27FC236}">
                <a16:creationId xmlns:a16="http://schemas.microsoft.com/office/drawing/2014/main" xmlns="" id="{5D439AE2-0261-4622-8565-10F64BDF42BA}"/>
              </a:ext>
            </a:extLst>
          </p:cNvPr>
          <p:cNvSpPr txBox="1">
            <a:spLocks/>
          </p:cNvSpPr>
          <p:nvPr/>
        </p:nvSpPr>
        <p:spPr>
          <a:xfrm>
            <a:off x="970050" y="1549177"/>
            <a:ext cx="8872344" cy="121047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rgbClr val="004B57"/>
                </a:solidFill>
                <a:latin typeface="Fedra Sans Pro Medium" panose="020B0604040000020004" pitchFamily="34" charset="0"/>
                <a:ea typeface="+mj-ea"/>
                <a:cs typeface="+mj-cs"/>
              </a:defRPr>
            </a:lvl1pPr>
          </a:lstStyle>
          <a:p>
            <a:pPr algn="ctr" defTabSz="1008400"/>
            <a:r>
              <a:rPr lang="ru-RU" sz="2647" b="1" dirty="0" smtClean="0">
                <a:solidFill>
                  <a:srgbClr val="F34840"/>
                </a:solidFill>
                <a:latin typeface="Arial" panose="020B0604020202020204" pitchFamily="34" charset="0"/>
              </a:rPr>
              <a:t>Меры, принимаемые </a:t>
            </a:r>
            <a:r>
              <a:rPr lang="ru-RU" sz="2647" b="1" dirty="0" err="1" smtClean="0">
                <a:solidFill>
                  <a:srgbClr val="F34840"/>
                </a:solidFill>
                <a:latin typeface="Arial" panose="020B0604020202020204" pitchFamily="34" charset="0"/>
              </a:rPr>
              <a:t>лесопользователем</a:t>
            </a:r>
            <a:r>
              <a:rPr lang="ru-RU" sz="2647" b="1" dirty="0" smtClean="0">
                <a:solidFill>
                  <a:srgbClr val="F34840"/>
                </a:solidFill>
                <a:latin typeface="Arial" panose="020B0604020202020204" pitchFamily="34" charset="0"/>
              </a:rPr>
              <a:t> для недопущения нарушений лесного законодательства</a:t>
            </a:r>
            <a:endParaRPr lang="ru-RU" sz="2647" b="1" dirty="0">
              <a:solidFill>
                <a:srgbClr val="F348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107352" y="540172"/>
            <a:ext cx="4374664" cy="810942"/>
          </a:xfrm>
          <a:prstGeom prst="rect">
            <a:avLst/>
          </a:prstGeom>
          <a:noFill/>
        </p:spPr>
        <p:txBody>
          <a:bodyPr vert="horz" lIns="86227" tIns="43113" rIns="86227" bIns="43113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4400" kern="1200" dirty="0">
                <a:solidFill>
                  <a:srgbClr val="002060"/>
                </a:solidFill>
                <a:latin typeface="Fedra Sans Pro Bold" panose="020B0804040000020004" pitchFamily="34" charset="0"/>
                <a:ea typeface="+mj-ea"/>
                <a:cs typeface="+mj-cs"/>
              </a:defRPr>
            </a:lvl1pPr>
          </a:lstStyle>
          <a:p>
            <a:pPr defTabSz="1008400"/>
            <a:r>
              <a:rPr lang="ru-RU" sz="1320" spc="37" dirty="0">
                <a:solidFill>
                  <a:srgbClr val="F34840"/>
                </a:solidFill>
                <a:latin typeface="Arial" panose="020B0604020202020204" pitchFamily="34" charset="0"/>
                <a:cs typeface="Arial" panose="020B0604020202020204" pitchFamily="34" charset="0"/>
                <a:sym typeface="Rasa Medium"/>
              </a:rPr>
              <a:t>МИНИСТЕРСТВО ПРИРОДНЫХ РЕСУРСОВ, ЛЕСНОГО ХОЗЯЙСТВА И ЭКОЛОГИИ  НОВГОРОДСКОЙ ОБЛАСТИ</a:t>
            </a:r>
            <a:endParaRPr lang="ru-RU" sz="1320" spc="37" dirty="0">
              <a:solidFill>
                <a:srgbClr val="F348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70050" y="2773312"/>
            <a:ext cx="8872344" cy="4680521"/>
          </a:xfrm>
          <a:prstGeom prst="roundRect">
            <a:avLst>
              <a:gd name="adj" fmla="val 24075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6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6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случае привлечения подрядных организаций для выполнения лесохозяйственных работ, работ по заготовке древесины, усилить контроль за соблюдением последними требований лесного законодательства при выполнении данных работ</a:t>
            </a:r>
            <a:r>
              <a:rPr lang="ru-RU" sz="16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ru-RU" sz="16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соблюдать </a:t>
            </a:r>
            <a:r>
              <a:rPr lang="ru-RU" sz="16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установленные законодательством сроки предоставления информации; </a:t>
            </a:r>
            <a:endParaRPr lang="ru-RU" sz="1600" dirty="0" smtClean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6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отслеживать </a:t>
            </a:r>
            <a:r>
              <a:rPr lang="ru-RU" sz="16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изменения нормативных правовых актов</a:t>
            </a:r>
            <a:r>
              <a:rPr lang="ru-RU" sz="16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ru-RU" sz="16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отслеживать </a:t>
            </a:r>
            <a:r>
              <a:rPr lang="ru-RU" sz="16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информацию, публикуемую на сайте министерства</a:t>
            </a:r>
            <a:r>
              <a:rPr lang="ru-RU" sz="16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ru-RU" sz="16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16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возникновении вопросов, связанных с соблюдением обязательных требований, взаимодействовать с должностными лицами министерства и подведомственных ему ГОКУ-лесничеств.</a:t>
            </a:r>
          </a:p>
        </p:txBody>
      </p:sp>
    </p:spTree>
    <p:extLst>
      <p:ext uri="{BB962C8B-B14F-4D97-AF65-F5344CB8AC3E}">
        <p14:creationId xmlns:p14="http://schemas.microsoft.com/office/powerpoint/2010/main" val="3223095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970051" y="244869"/>
            <a:ext cx="1428538" cy="940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504200"/>
            <a:r>
              <a:rPr lang="ru-RU" altLang="ru-RU" sz="5514" dirty="0" smtClean="0">
                <a:solidFill>
                  <a:srgbClr val="989898"/>
                </a:solidFill>
              </a:rPr>
              <a:t>0</a:t>
            </a:r>
            <a:r>
              <a:rPr lang="ru-RU" altLang="ru-RU" sz="5514" dirty="0">
                <a:solidFill>
                  <a:srgbClr val="FFB3B3"/>
                </a:solidFill>
              </a:rPr>
              <a:t>9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098" y="290829"/>
            <a:ext cx="784296" cy="908601"/>
          </a:xfrm>
          <a:prstGeom prst="rect">
            <a:avLst/>
          </a:prstGeom>
        </p:spPr>
      </p:pic>
      <p:sp>
        <p:nvSpPr>
          <p:cNvPr id="25" name="Заголовок 6">
            <a:extLst>
              <a:ext uri="{FF2B5EF4-FFF2-40B4-BE49-F238E27FC236}">
                <a16:creationId xmlns:a16="http://schemas.microsoft.com/office/drawing/2014/main" xmlns="" id="{5D439AE2-0261-4622-8565-10F64BDF42BA}"/>
              </a:ext>
            </a:extLst>
          </p:cNvPr>
          <p:cNvSpPr txBox="1">
            <a:spLocks/>
          </p:cNvSpPr>
          <p:nvPr/>
        </p:nvSpPr>
        <p:spPr>
          <a:xfrm>
            <a:off x="970050" y="1549177"/>
            <a:ext cx="8697130" cy="72007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rgbClr val="004B57"/>
                </a:solidFill>
                <a:latin typeface="Fedra Sans Pro Medium" panose="020B0604040000020004" pitchFamily="34" charset="0"/>
                <a:ea typeface="+mj-ea"/>
                <a:cs typeface="+mj-cs"/>
              </a:defRPr>
            </a:lvl1pPr>
          </a:lstStyle>
          <a:p>
            <a:pPr algn="ctr" defTabSz="1008400"/>
            <a:r>
              <a:rPr lang="ru-RU" sz="2647" b="1" dirty="0" smtClean="0">
                <a:solidFill>
                  <a:srgbClr val="F34840"/>
                </a:solidFill>
                <a:latin typeface="Arial" panose="020B0604020202020204" pitchFamily="34" charset="0"/>
              </a:rPr>
              <a:t>Официальный сайт министерства в сети интернет</a:t>
            </a:r>
            <a:endParaRPr lang="ru-RU" sz="2647" b="1" dirty="0">
              <a:solidFill>
                <a:srgbClr val="F348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107352" y="540172"/>
            <a:ext cx="4374664" cy="810942"/>
          </a:xfrm>
          <a:prstGeom prst="rect">
            <a:avLst/>
          </a:prstGeom>
          <a:noFill/>
        </p:spPr>
        <p:txBody>
          <a:bodyPr vert="horz" lIns="86227" tIns="43113" rIns="86227" bIns="43113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4400" kern="1200" dirty="0">
                <a:solidFill>
                  <a:srgbClr val="002060"/>
                </a:solidFill>
                <a:latin typeface="Fedra Sans Pro Bold" panose="020B0804040000020004" pitchFamily="34" charset="0"/>
                <a:ea typeface="+mj-ea"/>
                <a:cs typeface="+mj-cs"/>
              </a:defRPr>
            </a:lvl1pPr>
          </a:lstStyle>
          <a:p>
            <a:pPr defTabSz="1008400"/>
            <a:r>
              <a:rPr lang="ru-RU" sz="1320" spc="37" dirty="0">
                <a:solidFill>
                  <a:srgbClr val="F34840"/>
                </a:solidFill>
                <a:latin typeface="Arial" panose="020B0604020202020204" pitchFamily="34" charset="0"/>
                <a:cs typeface="Arial" panose="020B0604020202020204" pitchFamily="34" charset="0"/>
                <a:sym typeface="Rasa Medium"/>
              </a:rPr>
              <a:t>МИНИСТЕРСТВО ПРИРОДНЫХ РЕСУРСОВ, ЛЕСНОГО ХОЗЯЙСТВА И ЭКОЛОГИИ  НОВГОРОДСКОЙ ОБЛАСТИ</a:t>
            </a:r>
            <a:endParaRPr lang="ru-RU" sz="1320" spc="37" dirty="0">
              <a:solidFill>
                <a:srgbClr val="F348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170236" y="2495480"/>
            <a:ext cx="8424936" cy="27437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>
                <a:solidFill>
                  <a:srgbClr val="002060"/>
                </a:solidFill>
              </a:rPr>
              <a:t>http://leskom.nov.ru/</a:t>
            </a:r>
            <a:endParaRPr lang="ru-RU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236" y="2917329"/>
            <a:ext cx="8424936" cy="4314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797679"/>
      </p:ext>
    </p:extLst>
  </p:cSld>
  <p:clrMapOvr>
    <a:masterClrMapping/>
  </p:clrMapOvr>
</p:sld>
</file>

<file path=ppt/theme/theme1.xml><?xml version="1.0" encoding="utf-8"?>
<a:theme xmlns:a="http://schemas.openxmlformats.org/drawingml/2006/main" name="Правительство НО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9349</TotalTime>
  <Words>582</Words>
  <Application>Microsoft Office PowerPoint</Application>
  <PresentationFormat>Произвольный</PresentationFormat>
  <Paragraphs>95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DejaVu Sans</vt:lpstr>
      <vt:lpstr>Fedra Sans Pro Book</vt:lpstr>
      <vt:lpstr>Fedra Sans Pro Medium</vt:lpstr>
      <vt:lpstr>Rasa Medium</vt:lpstr>
      <vt:lpstr>Times New Roman</vt:lpstr>
      <vt:lpstr>Wingdings</vt:lpstr>
      <vt:lpstr>Правительство НО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Танечка</dc:creator>
  <cp:lastModifiedBy>Пользователь</cp:lastModifiedBy>
  <cp:revision>624</cp:revision>
  <cp:lastPrinted>2022-03-01T14:23:05Z</cp:lastPrinted>
  <dcterms:created xsi:type="dcterms:W3CDTF">2017-03-10T15:25:40Z</dcterms:created>
  <dcterms:modified xsi:type="dcterms:W3CDTF">2022-03-01T14:28:10Z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reated">
    <vt:filetime>2017-03-03T00:00:00Z</vt:filetime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astSaved">
    <vt:filetime>2017-03-10T00:00:00Z</vt:filetime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17</vt:i4>
  </property>
  <property fmtid="{D5CDD505-2E9C-101B-9397-08002B2CF9AE}" pid="10" name="PresentationFormat">
    <vt:lpwstr>Произвольный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22</vt:i4>
  </property>
</Properties>
</file>