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3" r:id="rId3"/>
    <p:sldId id="286" r:id="rId4"/>
    <p:sldId id="284" r:id="rId5"/>
    <p:sldId id="285" r:id="rId6"/>
  </p:sldIdLst>
  <p:sldSz cx="10693400" cy="756285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23F"/>
    <a:srgbClr val="EDDBDB"/>
    <a:srgbClr val="F1E3E3"/>
    <a:srgbClr val="C45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>
      <p:cViewPr varScale="1">
        <p:scale>
          <a:sx n="61" d="100"/>
          <a:sy n="61" d="100"/>
        </p:scale>
        <p:origin x="1284" y="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01804" y="4564829"/>
            <a:ext cx="5612844" cy="43240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noProof="0"/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044845" cy="479929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3971606" y="0"/>
            <a:ext cx="3046429" cy="479929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9129656"/>
            <a:ext cx="3044845" cy="479929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3971606" y="9129656"/>
            <a:ext cx="3046429" cy="479929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2AAEE9CD-6B47-4FE4-A561-C8A1BD929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42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993299" y="3228897"/>
            <a:ext cx="7938458" cy="3057381"/>
          </a:xfrm>
        </p:spPr>
        <p:txBody>
          <a:bodyPr/>
          <a:lstStyle/>
          <a:p>
            <a:pPr>
              <a:defRPr/>
            </a:pP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23933" y="6456218"/>
            <a:ext cx="4297953" cy="33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37" tIns="41219" rIns="82437" bIns="41219" anchor="b"/>
          <a:lstStyle/>
          <a:p>
            <a:pPr algn="r">
              <a:defRPr/>
            </a:pPr>
            <a:fld id="{3E9DA347-DC66-4701-8519-D31B7DC8D744}" type="slidenum"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>
                <a:defRPr/>
              </a:pPr>
              <a:t>2</a:t>
            </a:fld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9303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993299" y="3228897"/>
            <a:ext cx="7938458" cy="3057381"/>
          </a:xfrm>
        </p:spPr>
        <p:txBody>
          <a:bodyPr/>
          <a:lstStyle/>
          <a:p>
            <a:pPr>
              <a:defRPr/>
            </a:pP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23933" y="6456218"/>
            <a:ext cx="4297953" cy="33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37" tIns="41219" rIns="82437" bIns="41219" anchor="b"/>
          <a:lstStyle/>
          <a:p>
            <a:pPr algn="r">
              <a:defRPr/>
            </a:pPr>
            <a:fld id="{3E9DA347-DC66-4701-8519-D31B7DC8D744}" type="slidenum"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>
                <a:defRPr/>
              </a:pPr>
              <a:t>3</a:t>
            </a:fld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4364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993299" y="3228897"/>
            <a:ext cx="7938458" cy="3057381"/>
          </a:xfrm>
        </p:spPr>
        <p:txBody>
          <a:bodyPr/>
          <a:lstStyle/>
          <a:p>
            <a:pPr>
              <a:defRPr/>
            </a:pP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23933" y="6456218"/>
            <a:ext cx="4297953" cy="33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37" tIns="41219" rIns="82437" bIns="41219" anchor="b"/>
          <a:lstStyle/>
          <a:p>
            <a:pPr algn="r">
              <a:defRPr/>
            </a:pPr>
            <a:fld id="{3E9DA347-DC66-4701-8519-D31B7DC8D744}" type="slidenum"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>
                <a:defRPr/>
              </a:pPr>
              <a:t>4</a:t>
            </a:fld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574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993299" y="3228897"/>
            <a:ext cx="7938458" cy="3057381"/>
          </a:xfrm>
        </p:spPr>
        <p:txBody>
          <a:bodyPr/>
          <a:lstStyle/>
          <a:p>
            <a:pPr>
              <a:defRPr/>
            </a:pP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23933" y="6456218"/>
            <a:ext cx="4297953" cy="338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37" tIns="41219" rIns="82437" bIns="41219" anchor="b"/>
          <a:lstStyle/>
          <a:p>
            <a:pPr algn="r">
              <a:defRPr/>
            </a:pPr>
            <a:fld id="{3E9DA347-DC66-4701-8519-D31B7DC8D744}" type="slidenum">
              <a:rPr lang="ru-RU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>
                <a:defRPr/>
              </a:pPr>
              <a:t>5</a:t>
            </a:fld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829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150" y="1768475"/>
            <a:ext cx="54975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150" y="1768475"/>
            <a:ext cx="54975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534988" y="301625"/>
            <a:ext cx="9623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988" y="1770063"/>
            <a:ext cx="9623425" cy="43846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09288" cy="762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1566863"/>
            <a:ext cx="3214688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stomShape 2"/>
          <p:cNvSpPr/>
          <p:nvPr/>
        </p:nvSpPr>
        <p:spPr>
          <a:xfrm>
            <a:off x="4192588" y="1709738"/>
            <a:ext cx="6286500" cy="4000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sz="4000" b="1" dirty="0"/>
              <a:t>Паспорт приоритетного проекта</a:t>
            </a:r>
            <a:endParaRPr lang="ru-RU" sz="4000" dirty="0"/>
          </a:p>
          <a:p>
            <a:r>
              <a:rPr lang="ru-RU" sz="4000" dirty="0"/>
              <a:t>«Привлечение инвестора в добычу торфа»</a:t>
            </a:r>
          </a:p>
          <a:p>
            <a:pPr marL="11113">
              <a:defRPr/>
            </a:pPr>
            <a:endParaRPr lang="ru-RU" altLang="ru-RU" sz="3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1113">
              <a:defRPr/>
            </a:pP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4832" y="5581625"/>
            <a:ext cx="6294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/>
            <a:r>
              <a:rPr lang="ru-RU" sz="2400" b="1" dirty="0" smtClean="0">
                <a:latin typeface="Calibri" panose="020F0502020204030204" pitchFamily="34" charset="0"/>
                <a:cs typeface="PF Din Text Comp Pro"/>
              </a:rPr>
              <a:t>Руководитель проекта: </a:t>
            </a:r>
          </a:p>
          <a:p>
            <a:r>
              <a:rPr lang="ru-RU" sz="2400" dirty="0"/>
              <a:t>Шарапова О.В., </a:t>
            </a:r>
            <a:r>
              <a:rPr lang="ru-RU" sz="2400" dirty="0" smtClean="0"/>
              <a:t>директор </a:t>
            </a:r>
            <a:r>
              <a:rPr lang="ru-RU" sz="2400" dirty="0"/>
              <a:t>департамента </a:t>
            </a:r>
            <a:r>
              <a:rPr lang="ru-RU" sz="2400" dirty="0" smtClean="0"/>
              <a:t>недропользования, геоинформации и обеспечения деятельности  министерства</a:t>
            </a:r>
            <a:endParaRPr lang="ru-RU" sz="2400" dirty="0">
              <a:latin typeface="Calibri" panose="020F0502020204030204" pitchFamily="34" charset="0"/>
              <a:cs typeface="PF Din Text Comp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6829425"/>
            <a:ext cx="10810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6931025"/>
            <a:ext cx="50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03200" y="6996113"/>
            <a:ext cx="4094163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300" dirty="0">
                <a:solidFill>
                  <a:schemeClr val="bg1"/>
                </a:solidFill>
                <a:latin typeface="Cambria" pitchFamily="18" charset="0"/>
              </a:rPr>
              <a:t>МИНИСТЕРСТВО ПРИРОДНЫХ РЕСУРСОВ, ЛЕСНОГО ХОЗЯЙСТВА И ЭКОЛОГИИ НОВГОРОДСКОЙ ОБЛАСТИ</a:t>
            </a:r>
          </a:p>
          <a:p>
            <a:pPr marL="12600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4951" y="397049"/>
            <a:ext cx="99469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/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Миссия приоритетного проекта: Привлечение инвестора в добычу торфа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- увеличение </a:t>
            </a:r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поступлений в доходную часть областного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бюджета (в </a:t>
            </a:r>
            <a:r>
              <a:rPr lang="ru-RU" sz="32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т.ч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. налога </a:t>
            </a:r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на добычу полезных ископаемых и других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поступлений </a:t>
            </a:r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от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сферы недропользования); </a:t>
            </a:r>
            <a:endParaRPr lang="ru-RU" sz="3200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951" y="2951594"/>
            <a:ext cx="9757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/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Цель проекта:</a:t>
            </a:r>
            <a:r>
              <a:rPr lang="ru-RU" sz="3200" b="1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 Привлечение </a:t>
            </a:r>
            <a:r>
              <a:rPr lang="ru-RU" sz="3200" b="1" dirty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инвестора в добычу </a:t>
            </a:r>
            <a:r>
              <a:rPr lang="ru-RU" sz="3200" b="1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торфа </a:t>
            </a:r>
            <a:r>
              <a:rPr lang="ru-RU" sz="3200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(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привлечение </a:t>
            </a:r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не менее одного инвестора в сферу добычи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торфа);</a:t>
            </a:r>
            <a:endParaRPr lang="ru-RU" sz="3200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0647" y="4648859"/>
            <a:ext cx="9757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/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Результат проекта:</a:t>
            </a:r>
            <a:r>
              <a:rPr lang="ru-RU" sz="3200" b="1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 Привлечение </a:t>
            </a:r>
            <a:r>
              <a:rPr lang="ru-RU" sz="3200" b="1" dirty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инвестора в добычу </a:t>
            </a:r>
            <a:r>
              <a:rPr lang="ru-RU" sz="3200" b="1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торфа</a:t>
            </a:r>
            <a:r>
              <a:rPr lang="ru-RU" sz="3200" dirty="0" smtClean="0">
                <a:solidFill>
                  <a:srgbClr val="C0504D"/>
                </a:solidFill>
                <a:latin typeface="Calibri" panose="020F0502020204030204" pitchFamily="34" charset="0"/>
                <a:cs typeface="PF Din Text Comp Pro"/>
              </a:rPr>
              <a:t> (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предоставлена лицензия </a:t>
            </a:r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на пользование недрами по итогам </a:t>
            </a:r>
            <a:r>
              <a:rPr lang="ru-RU" sz="3200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проведения аукциона).</a:t>
            </a:r>
            <a:endParaRPr lang="ru-RU" sz="3200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</p:spTree>
    <p:extLst>
      <p:ext uri="{BB962C8B-B14F-4D97-AF65-F5344CB8AC3E}">
        <p14:creationId xmlns:p14="http://schemas.microsoft.com/office/powerpoint/2010/main" val="306473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6829425"/>
            <a:ext cx="10810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6931025"/>
            <a:ext cx="50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03200" y="6996113"/>
            <a:ext cx="4094163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300" dirty="0">
                <a:solidFill>
                  <a:schemeClr val="bg1"/>
                </a:solidFill>
                <a:latin typeface="Cambria" pitchFamily="18" charset="0"/>
              </a:rPr>
              <a:t>МИНИСТЕРСТВО ПРИРОДНЫХ РЕСУРСОВ, ЛЕСНОГО ХОЗЯЙСТВА И ЭКОЛОГИИ НОВГОРОДСКОЙ ОБЛАСТИ</a:t>
            </a:r>
          </a:p>
          <a:p>
            <a:pPr marL="12600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6134" y="181025"/>
            <a:ext cx="10109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Проект </a:t>
            </a:r>
            <a: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«</a:t>
            </a:r>
            <a:r>
              <a:rPr lang="ru-RU" sz="2800" b="1" dirty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Привлечение инвестора в добычу торфа</a:t>
            </a:r>
            <a:r>
              <a:rPr lang="ru-RU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»</a:t>
            </a:r>
            <a:endParaRPr lang="ru-RU" sz="2800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618" y="5706210"/>
            <a:ext cx="10109117" cy="88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just">
              <a:lnSpc>
                <a:spcPts val="1500"/>
              </a:lnSpc>
            </a:pPr>
            <a:r>
              <a:rPr lang="ru-RU" sz="2000" dirty="0" smtClean="0">
                <a:solidFill>
                  <a:srgbClr val="AF423F"/>
                </a:solidFill>
                <a:latin typeface="Calibri" panose="020F0502020204030204" pitchFamily="34" charset="0"/>
                <a:cs typeface="PF Din Text Comp Pro"/>
              </a:rPr>
              <a:t>Запланированные мероприятие по подготовке инвестиционных площадок завершены. Мероприятие запланированное до 31.03.2018 досрочно </a:t>
            </a:r>
            <a:r>
              <a:rPr lang="ru-RU" sz="2000" dirty="0" smtClean="0">
                <a:solidFill>
                  <a:srgbClr val="AF423F"/>
                </a:solidFill>
                <a:latin typeface="Calibri" panose="020F0502020204030204" pitchFamily="34" charset="0"/>
                <a:cs typeface="PF Din Text Comp Pro"/>
              </a:rPr>
              <a:t>реализовано, инвестиционные площадки размещены на официальном сайте министерства. </a:t>
            </a:r>
            <a:r>
              <a:rPr lang="ru-RU" sz="2000" dirty="0" smtClean="0">
                <a:solidFill>
                  <a:srgbClr val="AF423F"/>
                </a:solidFill>
                <a:latin typeface="Calibri" panose="020F0502020204030204" pitchFamily="34" charset="0"/>
                <a:cs typeface="PF Din Text Comp Pro"/>
              </a:rPr>
              <a:t>Также </a:t>
            </a:r>
            <a:r>
              <a:rPr lang="ru-RU" sz="2000" dirty="0" smtClean="0">
                <a:solidFill>
                  <a:srgbClr val="AF423F"/>
                </a:solidFill>
                <a:latin typeface="Calibri" panose="020F0502020204030204" pitchFamily="34" charset="0"/>
                <a:cs typeface="PF Din Text Comp Pro"/>
              </a:rPr>
              <a:t>на </a:t>
            </a:r>
            <a:r>
              <a:rPr lang="ru-RU" sz="2000" dirty="0" smtClean="0">
                <a:solidFill>
                  <a:srgbClr val="AF423F"/>
                </a:solidFill>
                <a:latin typeface="Calibri" panose="020F0502020204030204" pitchFamily="34" charset="0"/>
                <a:cs typeface="PF Din Text Comp Pro"/>
              </a:rPr>
              <a:t>постоянной основе проводятся рабочие встречи с потенциальными инвесторами.</a:t>
            </a:r>
            <a:endParaRPr lang="ru-RU" sz="2000" dirty="0">
              <a:solidFill>
                <a:srgbClr val="AF423F"/>
              </a:solidFill>
              <a:latin typeface="Calibri" panose="020F0502020204030204" pitchFamily="34" charset="0"/>
              <a:cs typeface="PF Din Text Comp Pr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0" y="3112060"/>
            <a:ext cx="3405235" cy="2270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0" y="883292"/>
            <a:ext cx="3405235" cy="2270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3" y="883292"/>
            <a:ext cx="5492085" cy="44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306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6829425"/>
            <a:ext cx="10810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6931025"/>
            <a:ext cx="50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03200" y="6996113"/>
            <a:ext cx="4094163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300" dirty="0">
                <a:solidFill>
                  <a:schemeClr val="bg1"/>
                </a:solidFill>
                <a:latin typeface="Cambria" pitchFamily="18" charset="0"/>
              </a:rPr>
              <a:t>МИНИСТЕРСТВО ПРИРОДНЫХ РЕСУРСОВ, ЛЕСНОГО ХОЗЯЙСТВА И ЭКОЛОГИИ НОВГОРОДСКОЙ ОБЛАСТИ</a:t>
            </a:r>
          </a:p>
          <a:p>
            <a:pPr marL="12600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3200" y="18851"/>
            <a:ext cx="989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Крупные месторождения торфа</a:t>
            </a:r>
            <a:endParaRPr lang="ru-RU" sz="2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6" y="701974"/>
            <a:ext cx="4078423" cy="28864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8400" y="459492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Отхожий лес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4732" y="437198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Кневицкий</a:t>
            </a:r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 мох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16" y="684568"/>
            <a:ext cx="4158384" cy="29430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69575" y="3588457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Гуляев Мох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6" y="3820876"/>
            <a:ext cx="4067358" cy="2878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13" y="3896234"/>
            <a:ext cx="4034650" cy="285550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021736" y="3627643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Гладкий Мох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</p:spTree>
    <p:extLst>
      <p:ext uri="{BB962C8B-B14F-4D97-AF65-F5344CB8AC3E}">
        <p14:creationId xmlns:p14="http://schemas.microsoft.com/office/powerpoint/2010/main" val="27019052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6829425"/>
            <a:ext cx="10810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6931025"/>
            <a:ext cx="50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</a:t>
            </a: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203200" y="6996113"/>
            <a:ext cx="4094163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defRPr/>
            </a:pPr>
            <a:r>
              <a:rPr lang="ru-RU" sz="1300" dirty="0">
                <a:solidFill>
                  <a:schemeClr val="bg1"/>
                </a:solidFill>
                <a:latin typeface="Cambria" pitchFamily="18" charset="0"/>
              </a:rPr>
              <a:t>МИНИСТЕРСТВО ПРИРОДНЫХ РЕСУРСОВ, ЛЕСНОГО ХОЗЯЙСТВА И ЭКОЛОГИИ НОВГОРОДСКОЙ ОБЛАСТИ</a:t>
            </a:r>
          </a:p>
          <a:p>
            <a:pPr marL="12600"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3200" y="18851"/>
            <a:ext cx="989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Крупные месторождения торфа</a:t>
            </a:r>
            <a:endParaRPr lang="ru-RU" sz="2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173" y="394519"/>
            <a:ext cx="4248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Никольско-Лютинское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4732" y="437198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Боровское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3467" y="3665014"/>
            <a:ext cx="3799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/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Месторождение торфа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Тёсово</a:t>
            </a:r>
            <a:r>
              <a:rPr lang="ru-RU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 - </a:t>
            </a:r>
            <a:r>
              <a:rPr lang="ru-RU" sz="1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PF Din Text Comp Pro"/>
              </a:rPr>
              <a:t>Нетыльское</a:t>
            </a:r>
            <a:endParaRPr lang="ru-RU" sz="1400" b="1" dirty="0">
              <a:solidFill>
                <a:schemeClr val="accent2"/>
              </a:solidFill>
              <a:latin typeface="Calibri" panose="020F0502020204030204" pitchFamily="34" charset="0"/>
              <a:cs typeface="PF Din Text Comp Pr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1" y="658702"/>
            <a:ext cx="4084390" cy="2890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04" y="764795"/>
            <a:ext cx="4104456" cy="2904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47" y="3939158"/>
            <a:ext cx="4061601" cy="28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43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223</Words>
  <Application>Microsoft Office PowerPoint</Application>
  <PresentationFormat>Произвольный</PresentationFormat>
  <Paragraphs>30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DejaVu Sans</vt:lpstr>
      <vt:lpstr>PF Din Text Comp Pro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Pc123</cp:lastModifiedBy>
  <cp:revision>319</cp:revision>
  <cp:lastPrinted>2018-01-24T12:05:50Z</cp:lastPrinted>
  <dcterms:created xsi:type="dcterms:W3CDTF">2017-03-10T15:25:40Z</dcterms:created>
  <dcterms:modified xsi:type="dcterms:W3CDTF">2018-02-27T13:47:28Z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