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61" r:id="rId3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504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877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9DD4F17-3FF8-4E95-BB96-9AC02437D31C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84069"/>
            <a:ext cx="5447030" cy="3914240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5"/>
            <a:ext cx="2950475" cy="49877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5"/>
            <a:ext cx="2950475" cy="49877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90758B94-3055-49BD-ABB2-1E93FDCA1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818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57886">
              <a:defRPr/>
            </a:pPr>
            <a:fld id="{E3092226-13F3-2040-B42A-C988EDF44E48}" type="slidenum">
              <a:rPr lang="ru-RU">
                <a:solidFill>
                  <a:prstClr val="black"/>
                </a:solidFill>
                <a:latin typeface="Calibri" panose="020F0502020204030204"/>
              </a:rPr>
              <a:pPr defTabSz="457886">
                <a:defRPr/>
              </a:pPr>
              <a:t>1</a:t>
            </a:fld>
            <a:endParaRPr lang="ru-RU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25041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256B99-7E33-5D13-B6BA-78752BD84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8657AA8-134A-76AA-9773-5E59261C93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947CC5-ECA3-1577-A5BC-14BB9489D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725C-76A5-49F4-8482-EF0C7292636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3FEEBF-B746-6549-1486-942C17C20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022D43-39C0-F434-C1DA-C63ABF7BA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3F30-6672-4D57-9DFD-22D5AEF6FE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940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497CE-F5B9-2CE5-0797-35C68E51F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A22C0ED-9504-CA43-FA31-7F1AF60C44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AF3E9D-6A7F-231E-051C-0EADD601D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725C-76A5-49F4-8482-EF0C7292636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8AB223-C86F-D357-3936-6C27794DD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692CCD-9058-8903-CD4E-8CB8F7BF6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3F30-6672-4D57-9DFD-22D5AEF6FE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854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715F2DA-3061-284C-49DC-83405A7F0D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730698B-8C72-B518-FD7F-5A1D063B0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EFFE93-9C3B-2C7D-BD4D-242BA545B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725C-76A5-49F4-8482-EF0C7292636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6EFF4A2-32CF-5A8F-13A2-2E0100E73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D1E9BE-3D4E-30E8-CC2C-6A81656F1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3F30-6672-4D57-9DFD-22D5AEF6FE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029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E3A4-51A8-9B4C-B864-7EAC0E56F120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32F3-F630-B848-A664-810390D08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171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E3A4-51A8-9B4C-B864-7EAC0E56F120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32F3-F630-B848-A664-810390D08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0909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E3A4-51A8-9B4C-B864-7EAC0E56F120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32F3-F630-B848-A664-810390D08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146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E3A4-51A8-9B4C-B864-7EAC0E56F120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32F3-F630-B848-A664-810390D08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9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E3A4-51A8-9B4C-B864-7EAC0E56F120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32F3-F630-B848-A664-810390D08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324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E3A4-51A8-9B4C-B864-7EAC0E56F120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32F3-F630-B848-A664-810390D08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0364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E3A4-51A8-9B4C-B864-7EAC0E56F120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32F3-F630-B848-A664-810390D08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1010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E3A4-51A8-9B4C-B864-7EAC0E56F120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32F3-F630-B848-A664-810390D08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396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B2E883-CDC7-0FA6-0061-CC2F1CF4F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433083-8455-8780-B323-CC45BFC03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6CF884-F21E-5482-7876-C7A559ECA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725C-76A5-49F4-8482-EF0C7292636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61F168-F350-50A2-C776-E11079280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227663-EC08-54A6-24CD-662C7E89F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3F30-6672-4D57-9DFD-22D5AEF6FE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7721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E3A4-51A8-9B4C-B864-7EAC0E56F120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32F3-F630-B848-A664-810390D08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267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E3A4-51A8-9B4C-B864-7EAC0E56F120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32F3-F630-B848-A664-810390D08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3222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E3A4-51A8-9B4C-B864-7EAC0E56F120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32F3-F630-B848-A664-810390D08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388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211F93-988E-59BA-E8A7-7D20D2DEE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E1DF3C0-25DC-85FB-7229-C04318F33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762FBD-ADC6-90CA-99F9-28C7624F1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725C-76A5-49F4-8482-EF0C7292636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E94FFE-42C6-650C-B1A2-43FBEFE4B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7255D2-6D38-FD27-BACD-7699D91F6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3F30-6672-4D57-9DFD-22D5AEF6FE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71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F4CE6C-9411-8604-BC5C-93A1AC846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C62411-0A97-4D56-3188-9B95FD59F5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23FD1DA-93ED-E485-0273-4F792C7ED5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4D9A6E-19EC-D9BD-FCF4-F1913161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725C-76A5-49F4-8482-EF0C7292636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D335A2-C997-064A-8ED2-5853D429F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C55C7E1-0C55-F4A9-128D-FEADB3C1E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3F30-6672-4D57-9DFD-22D5AEF6FE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722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146DEE-86FF-E341-6E29-D0D25044C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AA5CCD-1571-DE6F-60D1-F30E11CA77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3710019-4FC6-A4EE-671B-CBC86FBC75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CA4A3D-5267-6788-3CC0-2F9AD344A9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0BB219A-5221-57CB-652E-022BC20F06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FAF0468-F6FC-D77B-2C88-21521A40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725C-76A5-49F4-8482-EF0C7292636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4DFD820-8F26-B7DD-E18B-E3BBCDAC9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B26A744-F166-3E96-0798-F18CD6D4E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3F30-6672-4D57-9DFD-22D5AEF6FE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541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B580F8-B724-F9C5-2018-5EAA9098E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6DB5E98-DAAB-7529-291B-BE238F07A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725C-76A5-49F4-8482-EF0C7292636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5E82D41-0603-4660-417A-A2021AE57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C4BB19F-2CCE-CF5D-B8A7-AA93C8B8E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3F30-6672-4D57-9DFD-22D5AEF6FE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177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FC172D3-D493-778E-25E2-48E1C3FFA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725C-76A5-49F4-8482-EF0C7292636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F436645-2A88-9FF0-B678-2BBEFA4CC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4F1F4DD-3BC9-CBFC-FB9F-F21E869A6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3F30-6672-4D57-9DFD-22D5AEF6FE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98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CC78F0-2EDA-6668-CA3B-50D994123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53C2D2-5C2C-3A13-5F13-5DAD7ABC8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0B103E5-72A2-7B1A-079B-6A6B33AA98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28F19AB-F891-2D6B-04AF-C64400AB6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725C-76A5-49F4-8482-EF0C7292636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9BBFF0D-3562-81FB-A87C-5F510938E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3E0363-33AE-260C-E8D1-E7899897C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3F30-6672-4D57-9DFD-22D5AEF6FE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205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C7B04B-4D1D-4DED-2093-15F8935B3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329AB05-C2F9-2C8A-CC63-02460A7FC5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E85B368-A5D3-4E57-1E1C-B6BB67E1F1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5E8B5F3-6387-F47F-ECED-A774F2239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725C-76A5-49F4-8482-EF0C7292636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7A6D05-D769-B939-6DDE-1417FE5CD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1424077-9781-FFCF-EB7E-97270D0D9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3F30-6672-4D57-9DFD-22D5AEF6FE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53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398BA5-7486-5832-643A-9C73573D0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3C45FB-DC18-EE19-2241-16E97E50B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058E7D-5758-DC1E-B1AF-226D4274DC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8725C-76A5-49F4-8482-EF0C7292636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52F701-151F-2109-E342-4269EC7717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C9A7FC-3913-E110-1DB9-FEE21A69AA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23F30-6672-4D57-9DFD-22D5AEF6FE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69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BE3A4-51A8-9B4C-B864-7EAC0E56F120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D32F3-F630-B848-A664-810390D08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736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leskom.nov.ru/obrazcy-spravok-hodatajstva" TargetMode="External"/><Relationship Id="rId3" Type="http://schemas.openxmlformats.org/officeDocument/2006/relationships/hyperlink" Target="http://leskom.nov.ru/min_nag" TargetMode="External"/><Relationship Id="rId7" Type="http://schemas.openxmlformats.org/officeDocument/2006/relationships/hyperlink" Target="http://leskom.nov.ru/soglasiy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leskom.nov.ru/harakteristika" TargetMode="External"/><Relationship Id="rId5" Type="http://schemas.openxmlformats.org/officeDocument/2006/relationships/hyperlink" Target="http://leskom.nov.ru/images/uploads/kadry/&#1055;&#1086;&#1083;&#1086;&#1078;&#1077;&#1085;&#1080;&#1077;%20&#1086;%20&#1082;&#1086;&#1084;&#1080;&#1089;&#1089;&#1080;&#1080;%20&#1087;&#1086;%20&#1085;&#1072;&#1075;&#1088;&#1072;&#1076;&#1072;&#1084;.pdf" TargetMode="External"/><Relationship Id="rId10" Type="http://schemas.openxmlformats.org/officeDocument/2006/relationships/image" Target="../media/image1.jpg"/><Relationship Id="rId4" Type="http://schemas.openxmlformats.org/officeDocument/2006/relationships/hyperlink" Target="http://leskom.nov.ru/ved_nag" TargetMode="External"/><Relationship Id="rId9" Type="http://schemas.openxmlformats.org/officeDocument/2006/relationships/hyperlink" Target="https://www.novreg.ru/vlast/ADM/Rewarding_activity/index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C441EF-20AB-775A-0EA2-281C690C4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499" y="-313191"/>
            <a:ext cx="7858264" cy="1453752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latin typeface="Helvetica" pitchFamily="2" charset="0"/>
              </a:rPr>
              <a:t>Информация о наградной деятельности министерства природных ресурсов, лесного хозяйства и экологии Новгородской области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B078C6D5-B61B-67BC-C16C-CA9E644A6229}"/>
              </a:ext>
            </a:extLst>
          </p:cNvPr>
          <p:cNvCxnSpPr/>
          <p:nvPr/>
        </p:nvCxnSpPr>
        <p:spPr>
          <a:xfrm>
            <a:off x="1910499" y="816110"/>
            <a:ext cx="8562948" cy="0"/>
          </a:xfrm>
          <a:prstGeom prst="line">
            <a:avLst/>
          </a:prstGeom>
          <a:ln w="19050">
            <a:solidFill>
              <a:srgbClr val="004E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Заголовок 1">
            <a:extLst>
              <a:ext uri="{FF2B5EF4-FFF2-40B4-BE49-F238E27FC236}">
                <a16:creationId xmlns:a16="http://schemas.microsoft.com/office/drawing/2014/main" id="{54C441EF-20AB-775A-0EA2-281C690C4EEE}"/>
              </a:ext>
            </a:extLst>
          </p:cNvPr>
          <p:cNvSpPr txBox="1">
            <a:spLocks/>
          </p:cNvSpPr>
          <p:nvPr/>
        </p:nvSpPr>
        <p:spPr>
          <a:xfrm>
            <a:off x="542662" y="1211661"/>
            <a:ext cx="4796901" cy="7386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</a:rPr>
              <a:t>Нормативная правовая база по </a:t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</a:rPr>
            </a:b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</a:rPr>
              <a:t>наградной деятельности</a:t>
            </a: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FDD03842-1534-4CB4-B984-5A4FF0D867D3}"/>
              </a:ext>
            </a:extLst>
          </p:cNvPr>
          <p:cNvCxnSpPr>
            <a:cxnSpLocks/>
          </p:cNvCxnSpPr>
          <p:nvPr/>
        </p:nvCxnSpPr>
        <p:spPr>
          <a:xfrm>
            <a:off x="355106" y="1331680"/>
            <a:ext cx="3673152" cy="0"/>
          </a:xfrm>
          <a:prstGeom prst="line">
            <a:avLst/>
          </a:prstGeom>
          <a:ln w="19050">
            <a:solidFill>
              <a:srgbClr val="004E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D9DD4113-BA3B-4965-9B4C-68085A4D93F7}"/>
              </a:ext>
            </a:extLst>
          </p:cNvPr>
          <p:cNvCxnSpPr>
            <a:cxnSpLocks/>
          </p:cNvCxnSpPr>
          <p:nvPr/>
        </p:nvCxnSpPr>
        <p:spPr>
          <a:xfrm>
            <a:off x="355106" y="1830310"/>
            <a:ext cx="3673152" cy="0"/>
          </a:xfrm>
          <a:prstGeom prst="line">
            <a:avLst/>
          </a:prstGeom>
          <a:ln w="19050">
            <a:solidFill>
              <a:srgbClr val="004E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A44E363C-2794-433D-9781-A55093501975}"/>
              </a:ext>
            </a:extLst>
          </p:cNvPr>
          <p:cNvCxnSpPr>
            <a:cxnSpLocks/>
          </p:cNvCxnSpPr>
          <p:nvPr/>
        </p:nvCxnSpPr>
        <p:spPr>
          <a:xfrm>
            <a:off x="8202245" y="1331680"/>
            <a:ext cx="3673152" cy="0"/>
          </a:xfrm>
          <a:prstGeom prst="line">
            <a:avLst/>
          </a:prstGeom>
          <a:ln w="19050">
            <a:solidFill>
              <a:srgbClr val="004E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372011F5-977A-4228-8378-B36A938E3B58}"/>
              </a:ext>
            </a:extLst>
          </p:cNvPr>
          <p:cNvCxnSpPr>
            <a:cxnSpLocks/>
          </p:cNvCxnSpPr>
          <p:nvPr/>
        </p:nvCxnSpPr>
        <p:spPr>
          <a:xfrm>
            <a:off x="8202245" y="1830310"/>
            <a:ext cx="3673152" cy="0"/>
          </a:xfrm>
          <a:prstGeom prst="line">
            <a:avLst/>
          </a:prstGeom>
          <a:ln w="19050">
            <a:solidFill>
              <a:srgbClr val="004E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1826A1DC-700F-4E44-8B3A-4BB133BAD01A}"/>
              </a:ext>
            </a:extLst>
          </p:cNvPr>
          <p:cNvCxnSpPr>
            <a:cxnSpLocks/>
          </p:cNvCxnSpPr>
          <p:nvPr/>
        </p:nvCxnSpPr>
        <p:spPr>
          <a:xfrm>
            <a:off x="355106" y="4200647"/>
            <a:ext cx="3673152" cy="0"/>
          </a:xfrm>
          <a:prstGeom prst="line">
            <a:avLst/>
          </a:prstGeom>
          <a:ln w="19050">
            <a:solidFill>
              <a:srgbClr val="004E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DDB5B862-E771-4944-980D-EE67804E67DF}"/>
              </a:ext>
            </a:extLst>
          </p:cNvPr>
          <p:cNvCxnSpPr>
            <a:cxnSpLocks/>
          </p:cNvCxnSpPr>
          <p:nvPr/>
        </p:nvCxnSpPr>
        <p:spPr>
          <a:xfrm>
            <a:off x="355106" y="4699277"/>
            <a:ext cx="3673152" cy="0"/>
          </a:xfrm>
          <a:prstGeom prst="line">
            <a:avLst/>
          </a:prstGeom>
          <a:ln w="19050">
            <a:solidFill>
              <a:srgbClr val="004E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A51393DB-73B4-4F8E-8F9C-57D897C3C35E}"/>
              </a:ext>
            </a:extLst>
          </p:cNvPr>
          <p:cNvCxnSpPr>
            <a:cxnSpLocks/>
          </p:cNvCxnSpPr>
          <p:nvPr/>
        </p:nvCxnSpPr>
        <p:spPr>
          <a:xfrm>
            <a:off x="8202245" y="4200647"/>
            <a:ext cx="3673152" cy="0"/>
          </a:xfrm>
          <a:prstGeom prst="line">
            <a:avLst/>
          </a:prstGeom>
          <a:ln w="19050">
            <a:solidFill>
              <a:srgbClr val="004E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C05614FA-CE77-422A-9345-A8DA99D46173}"/>
              </a:ext>
            </a:extLst>
          </p:cNvPr>
          <p:cNvCxnSpPr>
            <a:cxnSpLocks/>
          </p:cNvCxnSpPr>
          <p:nvPr/>
        </p:nvCxnSpPr>
        <p:spPr>
          <a:xfrm>
            <a:off x="8202245" y="4699277"/>
            <a:ext cx="3673152" cy="0"/>
          </a:xfrm>
          <a:prstGeom prst="line">
            <a:avLst/>
          </a:prstGeom>
          <a:ln w="19050">
            <a:solidFill>
              <a:srgbClr val="004E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oogle Shape;6816;p64">
            <a:extLst>
              <a:ext uri="{FF2B5EF4-FFF2-40B4-BE49-F238E27FC236}">
                <a16:creationId xmlns:a16="http://schemas.microsoft.com/office/drawing/2014/main" id="{38B2B127-423C-47FD-A841-50E676DBE744}"/>
              </a:ext>
            </a:extLst>
          </p:cNvPr>
          <p:cNvGrpSpPr/>
          <p:nvPr/>
        </p:nvGrpSpPr>
        <p:grpSpPr>
          <a:xfrm>
            <a:off x="355106" y="1487217"/>
            <a:ext cx="187557" cy="187557"/>
            <a:chOff x="8565775" y="671075"/>
            <a:chExt cx="441000" cy="441000"/>
          </a:xfrm>
        </p:grpSpPr>
        <p:sp>
          <p:nvSpPr>
            <p:cNvPr id="29" name="Google Shape;6817;p64">
              <a:extLst>
                <a:ext uri="{FF2B5EF4-FFF2-40B4-BE49-F238E27FC236}">
                  <a16:creationId xmlns:a16="http://schemas.microsoft.com/office/drawing/2014/main" id="{C8261675-2FE9-405A-BEE7-A72354F6A47D}"/>
                </a:ext>
              </a:extLst>
            </p:cNvPr>
            <p:cNvSpPr/>
            <p:nvPr/>
          </p:nvSpPr>
          <p:spPr>
            <a:xfrm>
              <a:off x="8565775" y="671075"/>
              <a:ext cx="441000" cy="441000"/>
            </a:xfrm>
            <a:prstGeom prst="ellipse">
              <a:avLst/>
            </a:prstGeom>
            <a:noFill/>
            <a:ln w="19050" cap="flat" cmpd="sng">
              <a:solidFill>
                <a:srgbClr val="004E9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Google Shape;6818;p64">
              <a:extLst>
                <a:ext uri="{FF2B5EF4-FFF2-40B4-BE49-F238E27FC236}">
                  <a16:creationId xmlns:a16="http://schemas.microsoft.com/office/drawing/2014/main" id="{8895D739-3F77-4F78-A5B6-EE3607D7E0BC}"/>
                </a:ext>
              </a:extLst>
            </p:cNvPr>
            <p:cNvSpPr/>
            <p:nvPr/>
          </p:nvSpPr>
          <p:spPr>
            <a:xfrm>
              <a:off x="8706625" y="811925"/>
              <a:ext cx="159300" cy="159300"/>
            </a:xfrm>
            <a:prstGeom prst="ellipse">
              <a:avLst/>
            </a:prstGeom>
            <a:noFill/>
            <a:ln w="19050" cap="flat" cmpd="sng">
              <a:solidFill>
                <a:srgbClr val="004E9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1" name="Google Shape;6816;p64">
            <a:extLst>
              <a:ext uri="{FF2B5EF4-FFF2-40B4-BE49-F238E27FC236}">
                <a16:creationId xmlns:a16="http://schemas.microsoft.com/office/drawing/2014/main" id="{AFE22E22-1D24-431B-9B9D-9B06B226376F}"/>
              </a:ext>
            </a:extLst>
          </p:cNvPr>
          <p:cNvGrpSpPr/>
          <p:nvPr/>
        </p:nvGrpSpPr>
        <p:grpSpPr>
          <a:xfrm>
            <a:off x="8284345" y="1487217"/>
            <a:ext cx="187557" cy="187557"/>
            <a:chOff x="8565775" y="671075"/>
            <a:chExt cx="441000" cy="441000"/>
          </a:xfrm>
        </p:grpSpPr>
        <p:sp>
          <p:nvSpPr>
            <p:cNvPr id="32" name="Google Shape;6817;p64">
              <a:extLst>
                <a:ext uri="{FF2B5EF4-FFF2-40B4-BE49-F238E27FC236}">
                  <a16:creationId xmlns:a16="http://schemas.microsoft.com/office/drawing/2014/main" id="{998CA083-635A-4053-BE38-5BB014F0CA0B}"/>
                </a:ext>
              </a:extLst>
            </p:cNvPr>
            <p:cNvSpPr/>
            <p:nvPr/>
          </p:nvSpPr>
          <p:spPr>
            <a:xfrm>
              <a:off x="8565775" y="671075"/>
              <a:ext cx="441000" cy="441000"/>
            </a:xfrm>
            <a:prstGeom prst="ellipse">
              <a:avLst/>
            </a:prstGeom>
            <a:noFill/>
            <a:ln w="19050" cap="flat" cmpd="sng">
              <a:solidFill>
                <a:srgbClr val="004E9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Google Shape;6818;p64">
              <a:extLst>
                <a:ext uri="{FF2B5EF4-FFF2-40B4-BE49-F238E27FC236}">
                  <a16:creationId xmlns:a16="http://schemas.microsoft.com/office/drawing/2014/main" id="{3799BA99-943D-4C05-A1B1-84A137ADD53A}"/>
                </a:ext>
              </a:extLst>
            </p:cNvPr>
            <p:cNvSpPr/>
            <p:nvPr/>
          </p:nvSpPr>
          <p:spPr>
            <a:xfrm>
              <a:off x="8706625" y="811925"/>
              <a:ext cx="159300" cy="159300"/>
            </a:xfrm>
            <a:prstGeom prst="ellipse">
              <a:avLst/>
            </a:prstGeom>
            <a:noFill/>
            <a:ln w="19050" cap="flat" cmpd="sng">
              <a:solidFill>
                <a:srgbClr val="004E9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5" name="Google Shape;6816;p64">
            <a:extLst>
              <a:ext uri="{FF2B5EF4-FFF2-40B4-BE49-F238E27FC236}">
                <a16:creationId xmlns:a16="http://schemas.microsoft.com/office/drawing/2014/main" id="{8B83C3A5-7F46-408A-9BEB-9FA5954ACB6E}"/>
              </a:ext>
            </a:extLst>
          </p:cNvPr>
          <p:cNvGrpSpPr/>
          <p:nvPr/>
        </p:nvGrpSpPr>
        <p:grpSpPr>
          <a:xfrm>
            <a:off x="355106" y="4356184"/>
            <a:ext cx="187557" cy="187557"/>
            <a:chOff x="8565775" y="671075"/>
            <a:chExt cx="441000" cy="441000"/>
          </a:xfrm>
        </p:grpSpPr>
        <p:sp>
          <p:nvSpPr>
            <p:cNvPr id="36" name="Google Shape;6817;p64">
              <a:extLst>
                <a:ext uri="{FF2B5EF4-FFF2-40B4-BE49-F238E27FC236}">
                  <a16:creationId xmlns:a16="http://schemas.microsoft.com/office/drawing/2014/main" id="{3DDEC9AB-F82A-4140-A767-F3331C6320E8}"/>
                </a:ext>
              </a:extLst>
            </p:cNvPr>
            <p:cNvSpPr/>
            <p:nvPr/>
          </p:nvSpPr>
          <p:spPr>
            <a:xfrm>
              <a:off x="8565775" y="671075"/>
              <a:ext cx="441000" cy="441000"/>
            </a:xfrm>
            <a:prstGeom prst="ellipse">
              <a:avLst/>
            </a:prstGeom>
            <a:noFill/>
            <a:ln w="19050" cap="flat" cmpd="sng">
              <a:solidFill>
                <a:srgbClr val="004E9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Google Shape;6818;p64">
              <a:extLst>
                <a:ext uri="{FF2B5EF4-FFF2-40B4-BE49-F238E27FC236}">
                  <a16:creationId xmlns:a16="http://schemas.microsoft.com/office/drawing/2014/main" id="{27208EAF-5D4A-405C-8511-3563B5326050}"/>
                </a:ext>
              </a:extLst>
            </p:cNvPr>
            <p:cNvSpPr/>
            <p:nvPr/>
          </p:nvSpPr>
          <p:spPr>
            <a:xfrm>
              <a:off x="8706625" y="811925"/>
              <a:ext cx="159300" cy="159300"/>
            </a:xfrm>
            <a:prstGeom prst="ellipse">
              <a:avLst/>
            </a:prstGeom>
            <a:noFill/>
            <a:ln w="19050" cap="flat" cmpd="sng">
              <a:solidFill>
                <a:srgbClr val="004E9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9" name="Google Shape;6816;p64">
            <a:extLst>
              <a:ext uri="{FF2B5EF4-FFF2-40B4-BE49-F238E27FC236}">
                <a16:creationId xmlns:a16="http://schemas.microsoft.com/office/drawing/2014/main" id="{8F53656F-65D5-49C5-B700-BDD5687A78FD}"/>
              </a:ext>
            </a:extLst>
          </p:cNvPr>
          <p:cNvGrpSpPr/>
          <p:nvPr/>
        </p:nvGrpSpPr>
        <p:grpSpPr>
          <a:xfrm>
            <a:off x="8284345" y="4322308"/>
            <a:ext cx="187557" cy="187557"/>
            <a:chOff x="8565775" y="671075"/>
            <a:chExt cx="441000" cy="441000"/>
          </a:xfrm>
        </p:grpSpPr>
        <p:sp>
          <p:nvSpPr>
            <p:cNvPr id="40" name="Google Shape;6817;p64">
              <a:extLst>
                <a:ext uri="{FF2B5EF4-FFF2-40B4-BE49-F238E27FC236}">
                  <a16:creationId xmlns:a16="http://schemas.microsoft.com/office/drawing/2014/main" id="{DF969F58-95BA-49C4-94D6-04476E77729F}"/>
                </a:ext>
              </a:extLst>
            </p:cNvPr>
            <p:cNvSpPr/>
            <p:nvPr/>
          </p:nvSpPr>
          <p:spPr>
            <a:xfrm>
              <a:off x="8565775" y="671075"/>
              <a:ext cx="441000" cy="441000"/>
            </a:xfrm>
            <a:prstGeom prst="ellipse">
              <a:avLst/>
            </a:prstGeom>
            <a:noFill/>
            <a:ln w="19050" cap="flat" cmpd="sng">
              <a:solidFill>
                <a:srgbClr val="004E9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Google Shape;6818;p64">
              <a:extLst>
                <a:ext uri="{FF2B5EF4-FFF2-40B4-BE49-F238E27FC236}">
                  <a16:creationId xmlns:a16="http://schemas.microsoft.com/office/drawing/2014/main" id="{D59CD602-D1EC-460B-BC98-AA6C8B817A0A}"/>
                </a:ext>
              </a:extLst>
            </p:cNvPr>
            <p:cNvSpPr/>
            <p:nvPr/>
          </p:nvSpPr>
          <p:spPr>
            <a:xfrm>
              <a:off x="8706625" y="811925"/>
              <a:ext cx="159300" cy="159300"/>
            </a:xfrm>
            <a:prstGeom prst="ellipse">
              <a:avLst/>
            </a:prstGeom>
            <a:noFill/>
            <a:ln w="19050" cap="flat" cmpd="sng">
              <a:solidFill>
                <a:srgbClr val="004E9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3" name="Заголовок 1">
            <a:extLst>
              <a:ext uri="{FF2B5EF4-FFF2-40B4-BE49-F238E27FC236}">
                <a16:creationId xmlns:a16="http://schemas.microsoft.com/office/drawing/2014/main" id="{4A6E4FF3-C1A1-466F-A577-06E5ADC03C49}"/>
              </a:ext>
            </a:extLst>
          </p:cNvPr>
          <p:cNvSpPr txBox="1">
            <a:spLocks/>
          </p:cNvSpPr>
          <p:nvPr/>
        </p:nvSpPr>
        <p:spPr>
          <a:xfrm>
            <a:off x="8471901" y="1211661"/>
            <a:ext cx="4796901" cy="7386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</a:rPr>
              <a:t>Образцы документов</a:t>
            </a:r>
          </a:p>
        </p:txBody>
      </p:sp>
      <p:sp>
        <p:nvSpPr>
          <p:cNvPr id="44" name="Заголовок 1">
            <a:extLst>
              <a:ext uri="{FF2B5EF4-FFF2-40B4-BE49-F238E27FC236}">
                <a16:creationId xmlns:a16="http://schemas.microsoft.com/office/drawing/2014/main" id="{BDFD2B95-4D12-4203-8005-2ACB94068377}"/>
              </a:ext>
            </a:extLst>
          </p:cNvPr>
          <p:cNvSpPr txBox="1">
            <a:spLocks/>
          </p:cNvSpPr>
          <p:nvPr/>
        </p:nvSpPr>
        <p:spPr>
          <a:xfrm>
            <a:off x="602566" y="4200648"/>
            <a:ext cx="4796901" cy="5152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</a:rPr>
              <a:t>О заслуженных людях </a:t>
            </a:r>
            <a:r>
              <a:rPr lang="ru-RU" sz="1200" b="1" dirty="0">
                <a:solidFill>
                  <a:prstClr val="black"/>
                </a:solidFill>
                <a:latin typeface="Helvetica" pitchFamily="2" charset="0"/>
              </a:rPr>
              <a:t>лесной отрасли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j-ea"/>
              <a:cs typeface="+mj-cs"/>
            </a:endParaRPr>
          </a:p>
        </p:txBody>
      </p:sp>
      <p:sp>
        <p:nvSpPr>
          <p:cNvPr id="45" name="Заголовок 1">
            <a:extLst>
              <a:ext uri="{FF2B5EF4-FFF2-40B4-BE49-F238E27FC236}">
                <a16:creationId xmlns:a16="http://schemas.microsoft.com/office/drawing/2014/main" id="{DC974B2C-8E30-4CB8-91D5-49C9E3282A6B}"/>
              </a:ext>
            </a:extLst>
          </p:cNvPr>
          <p:cNvSpPr txBox="1">
            <a:spLocks/>
          </p:cNvSpPr>
          <p:nvPr/>
        </p:nvSpPr>
        <p:spPr>
          <a:xfrm>
            <a:off x="8531805" y="4080627"/>
            <a:ext cx="4796901" cy="7386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</a:rPr>
              <a:t>Актуальная информация о наградной </a:t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</a:rPr>
            </a:b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</a:rPr>
              <a:t>политике Новгородской области</a:t>
            </a:r>
          </a:p>
        </p:txBody>
      </p:sp>
      <p:sp>
        <p:nvSpPr>
          <p:cNvPr id="46" name="Заголовок 1">
            <a:extLst>
              <a:ext uri="{FF2B5EF4-FFF2-40B4-BE49-F238E27FC236}">
                <a16:creationId xmlns:a16="http://schemas.microsoft.com/office/drawing/2014/main" id="{8EBCF1F4-F4E8-4D89-9CF1-851F724A9904}"/>
              </a:ext>
            </a:extLst>
          </p:cNvPr>
          <p:cNvSpPr txBox="1">
            <a:spLocks/>
          </p:cNvSpPr>
          <p:nvPr/>
        </p:nvSpPr>
        <p:spPr>
          <a:xfrm>
            <a:off x="355107" y="1945411"/>
            <a:ext cx="3673152" cy="21352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  <a:hlinkClick r:id="rId3"/>
              </a:rPr>
              <a:t>- Положения о поощрениях министерства природных ресурсов, лесного хозяйства и экологии Новгородской области;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>
                <a:solidFill>
                  <a:prstClr val="black"/>
                </a:solidFill>
                <a:latin typeface="Helvetica" pitchFamily="2" charset="0"/>
              </a:rPr>
              <a:t>- </a:t>
            </a:r>
            <a:r>
              <a:rPr lang="ru-RU" sz="1200" dirty="0">
                <a:solidFill>
                  <a:prstClr val="black"/>
                </a:solidFill>
                <a:latin typeface="Helvetica" pitchFamily="2" charset="0"/>
                <a:hlinkClick r:id="rId4"/>
              </a:rPr>
              <a:t>Положения о ведомственных наградах и поощрениях;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</a:rPr>
              <a:t>-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  <a:hlinkClick r:id="rId5"/>
              </a:rPr>
              <a:t>Положение о комиссии;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j-ea"/>
              <a:cs typeface="+mj-c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200" dirty="0">
                <a:solidFill>
                  <a:prstClr val="black"/>
                </a:solidFill>
                <a:latin typeface="Helvetica" pitchFamily="2" charset="0"/>
              </a:rPr>
              <a:t>- </a:t>
            </a:r>
            <a:r>
              <a:rPr lang="ru-RU" sz="1200" dirty="0">
                <a:solidFill>
                  <a:prstClr val="black"/>
                </a:solidFill>
                <a:latin typeface="Helvetica" pitchFamily="2" charset="0"/>
                <a:hlinkClick r:id="rId3"/>
              </a:rPr>
              <a:t>Методические рекомендации о порядке оформления и представления документов к поощрению министерством природных ресурсов, лесного хозяйства и экологии Новгородской области;</a:t>
            </a:r>
            <a:endParaRPr lang="ru-RU" sz="1200" dirty="0">
              <a:solidFill>
                <a:prstClr val="black"/>
              </a:solidFill>
              <a:latin typeface="Helvetica" pitchFamily="2" charset="0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200" dirty="0">
                <a:solidFill>
                  <a:prstClr val="black"/>
                </a:solidFill>
                <a:latin typeface="Helvetica" pitchFamily="2" charset="0"/>
              </a:rPr>
              <a:t>- </a:t>
            </a:r>
            <a:r>
              <a:rPr lang="ru-RU" sz="1200" dirty="0">
                <a:solidFill>
                  <a:prstClr val="black"/>
                </a:solidFill>
                <a:latin typeface="Helvetica" pitchFamily="2" charset="0"/>
                <a:hlinkClick r:id="rId3"/>
              </a:rPr>
              <a:t>Методические рекомендации по составлению характеристики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j-ea"/>
              <a:cs typeface="+mj-cs"/>
            </a:endParaRPr>
          </a:p>
        </p:txBody>
      </p:sp>
      <p:sp>
        <p:nvSpPr>
          <p:cNvPr id="47" name="Заголовок 1">
            <a:extLst>
              <a:ext uri="{FF2B5EF4-FFF2-40B4-BE49-F238E27FC236}">
                <a16:creationId xmlns:a16="http://schemas.microsoft.com/office/drawing/2014/main" id="{C239EBFF-792E-46B1-ABCD-972FA3DEFF51}"/>
              </a:ext>
            </a:extLst>
          </p:cNvPr>
          <p:cNvSpPr txBox="1">
            <a:spLocks/>
          </p:cNvSpPr>
          <p:nvPr/>
        </p:nvSpPr>
        <p:spPr>
          <a:xfrm>
            <a:off x="8284345" y="1834188"/>
            <a:ext cx="3673152" cy="16208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marR="0" lvl="0" indent="-17145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  <a:hlinkClick r:id="rId6"/>
              </a:rPr>
              <a:t>Характеристика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</a:rPr>
              <a:t>;</a:t>
            </a:r>
          </a:p>
          <a:p>
            <a:pPr marL="171450" indent="-171450">
              <a:buFontTx/>
              <a:buChar char="-"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  <a:hlinkClick r:id="rId7"/>
              </a:rPr>
              <a:t>Согласия;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j-ea"/>
              <a:cs typeface="+mj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  <a:hlinkClick r:id="rId8"/>
              </a:rPr>
              <a:t>Образцы справок, ходатайства</a:t>
            </a:r>
            <a:b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</a:rPr>
            </a:b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j-ea"/>
              <a:cs typeface="+mj-cs"/>
            </a:endParaRPr>
          </a:p>
        </p:txBody>
      </p:sp>
      <p:sp>
        <p:nvSpPr>
          <p:cNvPr id="49" name="Заголовок 1">
            <a:extLst>
              <a:ext uri="{FF2B5EF4-FFF2-40B4-BE49-F238E27FC236}">
                <a16:creationId xmlns:a16="http://schemas.microsoft.com/office/drawing/2014/main" id="{8DC9F878-BC0D-427D-A517-E3C51E501F88}"/>
              </a:ext>
            </a:extLst>
          </p:cNvPr>
          <p:cNvSpPr txBox="1">
            <a:spLocks/>
          </p:cNvSpPr>
          <p:nvPr/>
        </p:nvSpPr>
        <p:spPr>
          <a:xfrm>
            <a:off x="355106" y="4715890"/>
            <a:ext cx="3673152" cy="16208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</a:rPr>
              <a:t>- Информация о людях и </a:t>
            </a:r>
            <a:r>
              <a:rPr lang="ru-RU" sz="1200" dirty="0">
                <a:solidFill>
                  <a:prstClr val="black"/>
                </a:solidFill>
                <a:latin typeface="Helvetica" pitchFamily="2" charset="0"/>
              </a:rPr>
              <a:t>их конкретных заслугах (с указанием вида награды)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</a:rPr>
              <a:t>(находится в разработке)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j-ea"/>
              <a:cs typeface="+mj-cs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B67411F-5B5B-4D6F-967E-088A252D3DDA}"/>
              </a:ext>
            </a:extLst>
          </p:cNvPr>
          <p:cNvSpPr/>
          <p:nvPr/>
        </p:nvSpPr>
        <p:spPr>
          <a:xfrm>
            <a:off x="9525740" y="4715890"/>
            <a:ext cx="1012054" cy="16208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Заголовок 1">
            <a:extLst>
              <a:ext uri="{FF2B5EF4-FFF2-40B4-BE49-F238E27FC236}">
                <a16:creationId xmlns:a16="http://schemas.microsoft.com/office/drawing/2014/main" id="{9EDB4B6C-14C6-4BD0-A957-C7A966327AB6}"/>
              </a:ext>
            </a:extLst>
          </p:cNvPr>
          <p:cNvSpPr txBox="1">
            <a:spLocks/>
          </p:cNvSpPr>
          <p:nvPr/>
        </p:nvSpPr>
        <p:spPr>
          <a:xfrm>
            <a:off x="8284345" y="4715890"/>
            <a:ext cx="3673152" cy="16208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</a:rPr>
              <a:t>- Активная ссылка с переходом на сайт Правительства Новгородской области: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  <a:hlinkClick r:id="rId9"/>
              </a:rPr>
              <a:t>https://www.novreg.ru/vlast/ADM/Rewarding_activity/index.php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j-ea"/>
              <a:cs typeface="+mj-cs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23D474C-0547-25FB-CD5B-5E0029CA42FF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r="19212"/>
          <a:stretch/>
        </p:blipFill>
        <p:spPr>
          <a:xfrm>
            <a:off x="4836901" y="1813757"/>
            <a:ext cx="2904696" cy="2542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3152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151</Words>
  <Application>Microsoft Office PowerPoint</Application>
  <PresentationFormat>Широкоэкранный</PresentationFormat>
  <Paragraphs>18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Тема Office</vt:lpstr>
      <vt:lpstr>1_Тема Office</vt:lpstr>
      <vt:lpstr>Информация о наградной деятельности министерства природных ресурсов, лесного хозяйства и экологии Новгородской области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Рекомендуемый образец размещения информации о наградной деятельности на сайтах ОИВов</dc:title>
  <dc:creator>София Андреевна Баженкова</dc:creator>
  <cp:lastModifiedBy>Сергей</cp:lastModifiedBy>
  <cp:revision>11</cp:revision>
  <cp:lastPrinted>2023-08-09T13:07:35Z</cp:lastPrinted>
  <dcterms:created xsi:type="dcterms:W3CDTF">2023-07-25T12:26:45Z</dcterms:created>
  <dcterms:modified xsi:type="dcterms:W3CDTF">2025-01-16T08:23:40Z</dcterms:modified>
</cp:coreProperties>
</file>